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Lobster"/>
      <p:regular r:id="rId30"/>
    </p:embeddedFont>
    <p:embeddedFont>
      <p:font typeface="PT Sans Narrow"/>
      <p:regular r:id="rId31"/>
      <p:bold r:id="rId32"/>
    </p:embeddedFont>
    <p:embeddedFont>
      <p:font typeface="Sigmar One"/>
      <p:regular r:id="rId33"/>
    </p:embeddedFont>
    <p:embeddedFont>
      <p:font typeface="Open Sans"/>
      <p:regular r:id="rId34"/>
      <p:bold r:id="rId35"/>
      <p:italic r:id="rId36"/>
      <p:boldItalic r:id="rId3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TSansNarrow-regular.fntdata"/><Relationship Id="rId30" Type="http://schemas.openxmlformats.org/officeDocument/2006/relationships/font" Target="fonts/Lobster-regular.fntdata"/><Relationship Id="rId11" Type="http://schemas.openxmlformats.org/officeDocument/2006/relationships/slide" Target="slides/slide6.xml"/><Relationship Id="rId33" Type="http://schemas.openxmlformats.org/officeDocument/2006/relationships/font" Target="fonts/SigmarOne-regular.fntdata"/><Relationship Id="rId10" Type="http://schemas.openxmlformats.org/officeDocument/2006/relationships/slide" Target="slides/slide5.xml"/><Relationship Id="rId32" Type="http://schemas.openxmlformats.org/officeDocument/2006/relationships/font" Target="fonts/PTSansNarrow-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cxnSp>
        <p:nvCxnSpPr>
          <p:cNvPr id="9" name="Shape 9"/>
          <p:cNvCxnSpPr/>
          <p:nvPr/>
        </p:nvCxnSpPr>
        <p:spPr>
          <a:xfrm>
            <a:off x="7007735" y="3176887"/>
            <a:ext cx="562199" cy="0"/>
          </a:xfrm>
          <a:prstGeom prst="straightConnector1">
            <a:avLst/>
          </a:prstGeom>
          <a:noFill/>
          <a:ln cap="flat" cmpd="sng" w="76200">
            <a:solidFill>
              <a:schemeClr val="lt2"/>
            </a:solidFill>
            <a:prstDash val="solid"/>
            <a:round/>
            <a:headEnd len="med" w="med" type="none"/>
            <a:tailEnd len="med" w="med" type="none"/>
          </a:ln>
        </p:spPr>
      </p:cxnSp>
      <p:cxnSp>
        <p:nvCxnSpPr>
          <p:cNvPr id="10" name="Shape 10"/>
          <p:cNvCxnSpPr/>
          <p:nvPr/>
        </p:nvCxnSpPr>
        <p:spPr>
          <a:xfrm>
            <a:off x="1575034" y="3158251"/>
            <a:ext cx="562199" cy="0"/>
          </a:xfrm>
          <a:prstGeom prst="straightConnector1">
            <a:avLst/>
          </a:prstGeom>
          <a:noFill/>
          <a:ln cap="flat" cmpd="sng" w="76200">
            <a:solidFill>
              <a:schemeClr val="lt2"/>
            </a:solidFill>
            <a:prstDash val="solid"/>
            <a:round/>
            <a:headEnd len="med" w="med" type="none"/>
            <a:tailEnd len="med" w="med" type="none"/>
          </a:ln>
        </p:spPr>
      </p:cxnSp>
      <p:grpSp>
        <p:nvGrpSpPr>
          <p:cNvPr id="11" name="Shape 11"/>
          <p:cNvGrpSpPr/>
          <p:nvPr/>
        </p:nvGrpSpPr>
        <p:grpSpPr>
          <a:xfrm>
            <a:off x="1004143" y="1022025"/>
            <a:ext cx="7136667" cy="152400"/>
            <a:chOff x="1346428" y="1011300"/>
            <a:chExt cx="6452100" cy="152400"/>
          </a:xfrm>
        </p:grpSpPr>
        <p:cxnSp>
          <p:nvCxnSpPr>
            <p:cNvPr id="12" name="Shape 12"/>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3" name="Shape 13"/>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4" name="Shape 14"/>
          <p:cNvGrpSpPr/>
          <p:nvPr/>
        </p:nvGrpSpPr>
        <p:grpSpPr>
          <a:xfrm>
            <a:off x="1004150" y="3969100"/>
            <a:ext cx="7136667" cy="152400"/>
            <a:chOff x="1346435" y="3969087"/>
            <a:chExt cx="6452100" cy="152400"/>
          </a:xfrm>
        </p:grpSpPr>
        <p:cxnSp>
          <p:nvCxnSpPr>
            <p:cNvPr id="15" name="Shape 15"/>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6" name="Shape 16"/>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7" name="Shape 17"/>
          <p:cNvSpPr txBox="1"/>
          <p:nvPr>
            <p:ph type="ctrTitle"/>
          </p:nvPr>
        </p:nvSpPr>
        <p:spPr>
          <a:xfrm>
            <a:off x="1004150" y="1751764"/>
            <a:ext cx="7136700" cy="1022399"/>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18" name="Shape 18"/>
          <p:cNvSpPr txBox="1"/>
          <p:nvPr>
            <p:ph idx="1" type="subTitle"/>
          </p:nvPr>
        </p:nvSpPr>
        <p:spPr>
          <a:xfrm>
            <a:off x="2137225" y="2850039"/>
            <a:ext cx="48704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4" name="Shape 54"/>
        <p:cNvGrpSpPr/>
        <p:nvPr/>
      </p:nvGrpSpPr>
      <p:grpSpPr>
        <a:xfrm>
          <a:off x="0" y="0"/>
          <a:ext cx="0" cy="0"/>
          <a:chOff x="0" y="0"/>
          <a:chExt cx="0" cy="0"/>
        </a:xfrm>
      </p:grpSpPr>
      <p:sp>
        <p:nvSpPr>
          <p:cNvPr id="55" name="Shape 55"/>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6" name="Shape 56"/>
          <p:cNvSpPr txBox="1"/>
          <p:nvPr>
            <p:ph type="title"/>
          </p:nvPr>
        </p:nvSpPr>
        <p:spPr>
          <a:xfrm>
            <a:off x="311700" y="1304850"/>
            <a:ext cx="8520599" cy="1538399"/>
          </a:xfrm>
          <a:prstGeom prst="rect">
            <a:avLst/>
          </a:prstGeom>
        </p:spPr>
        <p:txBody>
          <a:bodyPr anchorCtr="0" anchor="ctr" bIns="91425" lIns="91425" rIns="91425" tIns="91425"/>
          <a:lstStyle>
            <a:lvl1pPr algn="ctr">
              <a:spcBef>
                <a:spcPts val="0"/>
              </a:spcBef>
              <a:buClr>
                <a:schemeClr val="accent3"/>
              </a:buClr>
              <a:buSzPct val="100000"/>
              <a:defRPr sz="13000">
                <a:solidFill>
                  <a:schemeClr val="accent3"/>
                </a:solidFill>
              </a:defRPr>
            </a:lvl1pPr>
            <a:lvl2pPr algn="ctr">
              <a:spcBef>
                <a:spcPts val="0"/>
              </a:spcBef>
              <a:buClr>
                <a:schemeClr val="accent3"/>
              </a:buClr>
              <a:buSzPct val="100000"/>
              <a:defRPr sz="13000">
                <a:solidFill>
                  <a:schemeClr val="accent3"/>
                </a:solidFill>
              </a:defRPr>
            </a:lvl2pPr>
            <a:lvl3pPr algn="ctr">
              <a:spcBef>
                <a:spcPts val="0"/>
              </a:spcBef>
              <a:buClr>
                <a:schemeClr val="accent3"/>
              </a:buClr>
              <a:buSzPct val="100000"/>
              <a:defRPr sz="13000">
                <a:solidFill>
                  <a:schemeClr val="accent3"/>
                </a:solidFill>
              </a:defRPr>
            </a:lvl3pPr>
            <a:lvl4pPr algn="ctr">
              <a:spcBef>
                <a:spcPts val="0"/>
              </a:spcBef>
              <a:buClr>
                <a:schemeClr val="accent3"/>
              </a:buClr>
              <a:buSzPct val="100000"/>
              <a:defRPr sz="13000">
                <a:solidFill>
                  <a:schemeClr val="accent3"/>
                </a:solidFill>
              </a:defRPr>
            </a:lvl4pPr>
            <a:lvl5pPr algn="ctr">
              <a:spcBef>
                <a:spcPts val="0"/>
              </a:spcBef>
              <a:buClr>
                <a:schemeClr val="accent3"/>
              </a:buClr>
              <a:buSzPct val="100000"/>
              <a:defRPr sz="13000">
                <a:solidFill>
                  <a:schemeClr val="accent3"/>
                </a:solidFill>
              </a:defRPr>
            </a:lvl5pPr>
            <a:lvl6pPr algn="ctr">
              <a:spcBef>
                <a:spcPts val="0"/>
              </a:spcBef>
              <a:buClr>
                <a:schemeClr val="accent3"/>
              </a:buClr>
              <a:buSzPct val="100000"/>
              <a:defRPr sz="13000">
                <a:solidFill>
                  <a:schemeClr val="accent3"/>
                </a:solidFill>
              </a:defRPr>
            </a:lvl6pPr>
            <a:lvl7pPr algn="ctr">
              <a:spcBef>
                <a:spcPts val="0"/>
              </a:spcBef>
              <a:buClr>
                <a:schemeClr val="accent3"/>
              </a:buClr>
              <a:buSzPct val="100000"/>
              <a:defRPr sz="13000">
                <a:solidFill>
                  <a:schemeClr val="accent3"/>
                </a:solidFill>
              </a:defRPr>
            </a:lvl7pPr>
            <a:lvl8pPr algn="ctr">
              <a:spcBef>
                <a:spcPts val="0"/>
              </a:spcBef>
              <a:buClr>
                <a:schemeClr val="accent3"/>
              </a:buClr>
              <a:buSzPct val="100000"/>
              <a:defRPr sz="13000">
                <a:solidFill>
                  <a:schemeClr val="accent3"/>
                </a:solidFill>
              </a:defRPr>
            </a:lvl8pPr>
            <a:lvl9pPr algn="ctr">
              <a:spcBef>
                <a:spcPts val="0"/>
              </a:spcBef>
              <a:buClr>
                <a:schemeClr val="accent3"/>
              </a:buClr>
              <a:buSzPct val="100000"/>
              <a:defRPr sz="13000">
                <a:solidFill>
                  <a:schemeClr val="accent3"/>
                </a:solidFill>
              </a:defRPr>
            </a:lvl9pPr>
          </a:lstStyle>
          <a:p/>
        </p:txBody>
      </p:sp>
      <p:sp>
        <p:nvSpPr>
          <p:cNvPr id="57" name="Shape 57"/>
          <p:cNvSpPr txBox="1"/>
          <p:nvPr>
            <p:ph idx="1" type="body"/>
          </p:nvPr>
        </p:nvSpPr>
        <p:spPr>
          <a:xfrm>
            <a:off x="311700" y="299565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8" name="Shape 5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20" name="Shape 20"/>
        <p:cNvGrpSpPr/>
        <p:nvPr/>
      </p:nvGrpSpPr>
      <p:grpSpPr>
        <a:xfrm>
          <a:off x="0" y="0"/>
          <a:ext cx="0" cy="0"/>
          <a:chOff x="0" y="0"/>
          <a:chExt cx="0" cy="0"/>
        </a:xfrm>
      </p:grpSpPr>
      <p:sp>
        <p:nvSpPr>
          <p:cNvPr id="21" name="Shape 21"/>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2" name="Shape 22"/>
          <p:cNvSpPr txBox="1"/>
          <p:nvPr>
            <p:ph type="title"/>
          </p:nvPr>
        </p:nvSpPr>
        <p:spPr>
          <a:xfrm>
            <a:off x="311700" y="814800"/>
            <a:ext cx="8571300" cy="9420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26" name="Shape 26"/>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311700" y="1266325"/>
            <a:ext cx="8520599" cy="3302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 type="body"/>
          </p:nvPr>
        </p:nvSpPr>
        <p:spPr>
          <a:xfrm>
            <a:off x="3117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2" name="Shape 32"/>
          <p:cNvSpPr txBox="1"/>
          <p:nvPr>
            <p:ph idx="2" type="body"/>
          </p:nvPr>
        </p:nvSpPr>
        <p:spPr>
          <a:xfrm>
            <a:off x="4832400" y="1266175"/>
            <a:ext cx="3999899" cy="33027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11700" y="445025"/>
            <a:ext cx="8520599" cy="7073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9" name="Shape 3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txBox="1"/>
          <p:nvPr>
            <p:ph type="title"/>
          </p:nvPr>
        </p:nvSpPr>
        <p:spPr>
          <a:xfrm>
            <a:off x="490250" y="526350"/>
            <a:ext cx="5613599" cy="4090800"/>
          </a:xfrm>
          <a:prstGeom prst="rect">
            <a:avLst/>
          </a:prstGeom>
        </p:spPr>
        <p:txBody>
          <a:bodyPr anchorCtr="0" anchor="ctr" bIns="91425" lIns="91425" rIns="91425" tIns="91425"/>
          <a:lstStyle>
            <a:lvl1pPr>
              <a:spcBef>
                <a:spcPts val="0"/>
              </a:spcBef>
              <a:buClr>
                <a:schemeClr val="dk2"/>
              </a:buClr>
              <a:buSzPct val="100000"/>
              <a:defRPr b="0" sz="5400">
                <a:solidFill>
                  <a:schemeClr val="dk2"/>
                </a:solidFill>
              </a:defRPr>
            </a:lvl1pPr>
            <a:lvl2pPr>
              <a:spcBef>
                <a:spcPts val="0"/>
              </a:spcBef>
              <a:buClr>
                <a:schemeClr val="dk2"/>
              </a:buClr>
              <a:buSzPct val="100000"/>
              <a:defRPr b="0" sz="5400">
                <a:solidFill>
                  <a:schemeClr val="dk2"/>
                </a:solidFill>
              </a:defRPr>
            </a:lvl2pPr>
            <a:lvl3pPr>
              <a:spcBef>
                <a:spcPts val="0"/>
              </a:spcBef>
              <a:buClr>
                <a:schemeClr val="dk2"/>
              </a:buClr>
              <a:buSzPct val="100000"/>
              <a:defRPr b="0" sz="5400">
                <a:solidFill>
                  <a:schemeClr val="dk2"/>
                </a:solidFill>
              </a:defRPr>
            </a:lvl3pPr>
            <a:lvl4pPr>
              <a:spcBef>
                <a:spcPts val="0"/>
              </a:spcBef>
              <a:buClr>
                <a:schemeClr val="dk2"/>
              </a:buClr>
              <a:buSzPct val="100000"/>
              <a:defRPr b="0" sz="5400">
                <a:solidFill>
                  <a:schemeClr val="dk2"/>
                </a:solidFill>
              </a:defRPr>
            </a:lvl4pPr>
            <a:lvl5pPr>
              <a:spcBef>
                <a:spcPts val="0"/>
              </a:spcBef>
              <a:buClr>
                <a:schemeClr val="dk2"/>
              </a:buClr>
              <a:buSzPct val="100000"/>
              <a:defRPr b="0" sz="5400">
                <a:solidFill>
                  <a:schemeClr val="dk2"/>
                </a:solidFill>
              </a:defRPr>
            </a:lvl5pPr>
            <a:lvl6pPr>
              <a:spcBef>
                <a:spcPts val="0"/>
              </a:spcBef>
              <a:buClr>
                <a:schemeClr val="dk2"/>
              </a:buClr>
              <a:buSzPct val="100000"/>
              <a:defRPr b="0" sz="5400">
                <a:solidFill>
                  <a:schemeClr val="dk2"/>
                </a:solidFill>
              </a:defRPr>
            </a:lvl6pPr>
            <a:lvl7pPr>
              <a:spcBef>
                <a:spcPts val="0"/>
              </a:spcBef>
              <a:buClr>
                <a:schemeClr val="dk2"/>
              </a:buClr>
              <a:buSzPct val="100000"/>
              <a:defRPr b="0" sz="5400">
                <a:solidFill>
                  <a:schemeClr val="dk2"/>
                </a:solidFill>
              </a:defRPr>
            </a:lvl7pPr>
            <a:lvl8pPr>
              <a:spcBef>
                <a:spcPts val="0"/>
              </a:spcBef>
              <a:buClr>
                <a:schemeClr val="dk2"/>
              </a:buClr>
              <a:buSzPct val="100000"/>
              <a:defRPr b="0" sz="5400">
                <a:solidFill>
                  <a:schemeClr val="dk2"/>
                </a:solidFill>
              </a:defRPr>
            </a:lvl8pPr>
            <a:lvl9pPr>
              <a:spcBef>
                <a:spcPts val="0"/>
              </a:spcBef>
              <a:buClr>
                <a:schemeClr val="dk2"/>
              </a:buClr>
              <a:buSzPct val="100000"/>
              <a:defRPr b="0" sz="5400">
                <a:solidFill>
                  <a:schemeClr val="dk2"/>
                </a:solidFill>
              </a:defRPr>
            </a:lvl9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4" name="Shape 44"/>
        <p:cNvGrpSpPr/>
        <p:nvPr/>
      </p:nvGrpSpPr>
      <p:grpSpPr>
        <a:xfrm>
          <a:off x="0" y="0"/>
          <a:ext cx="0" cy="0"/>
          <a:chOff x="0" y="0"/>
          <a:chExt cx="0" cy="0"/>
        </a:xfrm>
      </p:grpSpPr>
      <p:sp>
        <p:nvSpPr>
          <p:cNvPr id="45" name="Shape 45"/>
          <p:cNvSpPr/>
          <p:nvPr/>
        </p:nvSpPr>
        <p:spPr>
          <a:xfrm>
            <a:off x="4572000" y="0"/>
            <a:ext cx="4572000" cy="5143499"/>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cxnSp>
        <p:nvCxnSpPr>
          <p:cNvPr id="46" name="Shape 4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7" name="Shape 47"/>
          <p:cNvSpPr txBox="1"/>
          <p:nvPr>
            <p:ph type="title"/>
          </p:nvPr>
        </p:nvSpPr>
        <p:spPr>
          <a:xfrm>
            <a:off x="265500" y="1039675"/>
            <a:ext cx="4045199" cy="16758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8" name="Shape 48"/>
          <p:cNvSpPr txBox="1"/>
          <p:nvPr>
            <p:ph idx="1" type="subTitle"/>
          </p:nvPr>
        </p:nvSpPr>
        <p:spPr>
          <a:xfrm>
            <a:off x="265500" y="27268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9" name="Shape 49"/>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1" name="Shape 51"/>
        <p:cNvGrpSpPr/>
        <p:nvPr/>
      </p:nvGrpSpPr>
      <p:grpSpPr>
        <a:xfrm>
          <a:off x="0" y="0"/>
          <a:ext cx="0" cy="0"/>
          <a:chOff x="0" y="0"/>
          <a:chExt cx="0" cy="0"/>
        </a:xfrm>
      </p:grpSpPr>
      <p:sp>
        <p:nvSpPr>
          <p:cNvPr id="52" name="Shape 52"/>
          <p:cNvSpPr txBox="1"/>
          <p:nvPr>
            <p:ph idx="1" type="body"/>
          </p:nvPr>
        </p:nvSpPr>
        <p:spPr>
          <a:xfrm>
            <a:off x="311700" y="42307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707399"/>
          </a:xfrm>
          <a:prstGeom prst="rect">
            <a:avLst/>
          </a:prstGeom>
          <a:noFill/>
          <a:ln>
            <a:noFill/>
          </a:ln>
        </p:spPr>
        <p:txBody>
          <a:bodyPr anchorCtr="0" anchor="t" bIns="91425" lIns="91425" rIns="91425" tIns="91425"/>
          <a:lstStyle>
            <a:lvl1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6" name="Shape 6"/>
          <p:cNvSpPr txBox="1"/>
          <p:nvPr>
            <p:ph idx="1" type="body"/>
          </p:nvPr>
        </p:nvSpPr>
        <p:spPr>
          <a:xfrm>
            <a:off x="311700" y="1266325"/>
            <a:ext cx="8520599" cy="33027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id.wikipedia.org/wiki/Etik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id.wikipedia.org/wiki/Virus" TargetMode="External"/><Relationship Id="rId4" Type="http://schemas.openxmlformats.org/officeDocument/2006/relationships/hyperlink" Target="http://id.wikipedia.org/wiki/Virus" TargetMode="External"/><Relationship Id="rId5" Type="http://schemas.openxmlformats.org/officeDocument/2006/relationships/hyperlink" Target="http://id.wikipedia.org/wiki/Virus" TargetMode="External"/><Relationship Id="rId6" Type="http://schemas.openxmlformats.org/officeDocument/2006/relationships/hyperlink" Target="http://id.wikipedia.org/wiki/Virus" TargetMode="External"/><Relationship Id="rId7" Type="http://schemas.openxmlformats.org/officeDocument/2006/relationships/hyperlink" Target="http://id.wikipedia.org/wiki/Vir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id.wikipedia.org/wiki/Bisnis" TargetMode="External"/><Relationship Id="rId4" Type="http://schemas.openxmlformats.org/officeDocument/2006/relationships/hyperlink" Target="http://id.wikipedia.org/wiki/Pendidikan" TargetMode="External"/><Relationship Id="rId5" Type="http://schemas.openxmlformats.org/officeDocument/2006/relationships/hyperlink" Target="http://id.wikipedia.org/wiki/Kesehatan" TargetMode="External"/><Relationship Id="rId6" Type="http://schemas.openxmlformats.org/officeDocument/2006/relationships/hyperlink" Target="http://id.wikipedia.org/wiki/Kesehatan" TargetMode="External"/><Relationship Id="rId7" Type="http://schemas.openxmlformats.org/officeDocument/2006/relationships/hyperlink" Target="http://id.wikipedia.org/wiki/Kesehat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id.wikipedia.org/wiki/Ekonomi" TargetMode="External"/><Relationship Id="rId4" Type="http://schemas.openxmlformats.org/officeDocument/2006/relationships/hyperlink" Target="http://id.wikipedia.org/wiki/Ekonomi" TargetMode="External"/><Relationship Id="rId5" Type="http://schemas.openxmlformats.org/officeDocument/2006/relationships/hyperlink" Target="http://id.wikipedia.org/wiki/Ekonomi" TargetMode="External"/><Relationship Id="rId6" Type="http://schemas.openxmlformats.org/officeDocument/2006/relationships/hyperlink" Target="http://id.wikipedia.org/wiki/Ekonomi" TargetMode="External"/><Relationship Id="rId7" Type="http://schemas.openxmlformats.org/officeDocument/2006/relationships/hyperlink" Target="http://id.wikipedia.org/wiki/Ekonom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jpg"/><Relationship Id="rId4"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61" name="Shape 61"/>
        <p:cNvGrpSpPr/>
        <p:nvPr/>
      </p:nvGrpSpPr>
      <p:grpSpPr>
        <a:xfrm>
          <a:off x="0" y="0"/>
          <a:ext cx="0" cy="0"/>
          <a:chOff x="0" y="0"/>
          <a:chExt cx="0" cy="0"/>
        </a:xfrm>
      </p:grpSpPr>
      <p:pic>
        <p:nvPicPr>
          <p:cNvPr id="62" name="Shape 62"/>
          <p:cNvPicPr preferRelativeResize="0"/>
          <p:nvPr/>
        </p:nvPicPr>
        <p:blipFill>
          <a:blip r:embed="rId3">
            <a:alphaModFix amt="51000"/>
          </a:blip>
          <a:stretch>
            <a:fillRect/>
          </a:stretch>
        </p:blipFill>
        <p:spPr>
          <a:xfrm>
            <a:off x="22050" y="17150"/>
            <a:ext cx="9144000" cy="5109174"/>
          </a:xfrm>
          <a:prstGeom prst="rect">
            <a:avLst/>
          </a:prstGeom>
          <a:noFill/>
          <a:ln>
            <a:noFill/>
          </a:ln>
        </p:spPr>
      </p:pic>
      <p:sp>
        <p:nvSpPr>
          <p:cNvPr id="63" name="Shape 63"/>
          <p:cNvSpPr txBox="1"/>
          <p:nvPr/>
        </p:nvSpPr>
        <p:spPr>
          <a:xfrm>
            <a:off x="1064400" y="1071750"/>
            <a:ext cx="7059300" cy="3000000"/>
          </a:xfrm>
          <a:prstGeom prst="rect">
            <a:avLst/>
          </a:prstGeom>
          <a:noFill/>
          <a:ln>
            <a:noFill/>
          </a:ln>
        </p:spPr>
        <p:txBody>
          <a:bodyPr anchorCtr="0" anchor="ctr" bIns="91425" lIns="91425" rIns="91425" tIns="91425">
            <a:noAutofit/>
          </a:bodyPr>
          <a:lstStyle/>
          <a:p>
            <a:pPr lvl="0" rtl="0" algn="ctr">
              <a:spcBef>
                <a:spcPts val="0"/>
              </a:spcBef>
              <a:buNone/>
            </a:pPr>
            <a:r>
              <a:rPr b="1" lang="en" sz="4800">
                <a:latin typeface="Lobster"/>
                <a:ea typeface="Lobster"/>
                <a:cs typeface="Lobster"/>
                <a:sym typeface="Lobster"/>
              </a:rPr>
              <a:t>Keselamatan Internet dan Komputer</a:t>
            </a:r>
            <a:r>
              <a:rPr b="1" lang="en" sz="1000">
                <a:solidFill>
                  <a:schemeClr val="accent1"/>
                </a:solidFill>
                <a:latin typeface="PT Sans Narrow"/>
                <a:ea typeface="PT Sans Narrow"/>
                <a:cs typeface="PT Sans Narrow"/>
                <a:sym typeface="PT Sans Narrow"/>
              </a:rPr>
              <a:t> </a:t>
            </a:r>
          </a:p>
        </p:txBody>
      </p:sp>
      <p:sp>
        <p:nvSpPr>
          <p:cNvPr id="64" name="Shape 64"/>
          <p:cNvSpPr txBox="1"/>
          <p:nvPr/>
        </p:nvSpPr>
        <p:spPr>
          <a:xfrm>
            <a:off x="982000" y="3426725"/>
            <a:ext cx="7347900" cy="1236000"/>
          </a:xfrm>
          <a:prstGeom prst="rect">
            <a:avLst/>
          </a:prstGeom>
          <a:noFill/>
          <a:ln>
            <a:noFill/>
          </a:ln>
        </p:spPr>
        <p:txBody>
          <a:bodyPr anchorCtr="0" anchor="t" bIns="91425" lIns="91425" rIns="91425" tIns="91425">
            <a:noAutofit/>
          </a:bodyPr>
          <a:lstStyle/>
          <a:p>
            <a:pPr rtl="0" algn="ctr">
              <a:spcBef>
                <a:spcPts val="0"/>
              </a:spcBef>
              <a:buNone/>
            </a:pPr>
            <a:r>
              <a:rPr lang="en" sz="2400">
                <a:solidFill>
                  <a:srgbClr val="0000FF"/>
                </a:solidFill>
                <a:latin typeface="Sigmar One"/>
                <a:ea typeface="Sigmar One"/>
                <a:cs typeface="Sigmar One"/>
                <a:sym typeface="Sigmar One"/>
              </a:rPr>
              <a:t>kumpulan 3 </a:t>
            </a:r>
          </a:p>
          <a:p>
            <a:pPr rtl="0" algn="ctr">
              <a:spcBef>
                <a:spcPts val="0"/>
              </a:spcBef>
              <a:buNone/>
            </a:pPr>
            <a:r>
              <a:rPr lang="en">
                <a:latin typeface="Sigmar One"/>
                <a:ea typeface="Sigmar One"/>
                <a:cs typeface="Sigmar One"/>
                <a:sym typeface="Sigmar One"/>
              </a:rPr>
              <a:t>Ahmad Afnan Bin Ramli</a:t>
            </a:r>
          </a:p>
          <a:p>
            <a:pPr rtl="0" algn="ctr">
              <a:spcBef>
                <a:spcPts val="0"/>
              </a:spcBef>
              <a:buNone/>
            </a:pPr>
            <a:r>
              <a:rPr lang="en">
                <a:latin typeface="Sigmar One"/>
                <a:ea typeface="Sigmar One"/>
                <a:cs typeface="Sigmar One"/>
                <a:sym typeface="Sigmar One"/>
              </a:rPr>
              <a:t>MUHAMMAD ADHWA BIN YUNUS</a:t>
            </a:r>
          </a:p>
          <a:p>
            <a:pPr rtl="0" algn="ctr">
              <a:spcBef>
                <a:spcPts val="0"/>
              </a:spcBef>
              <a:buNone/>
            </a:pPr>
            <a:r>
              <a:rPr lang="en">
                <a:latin typeface="Sigmar One"/>
                <a:ea typeface="Sigmar One"/>
                <a:cs typeface="Sigmar One"/>
                <a:sym typeface="Sigmar One"/>
              </a:rPr>
              <a:t>Nur Atikah Izzati Binti Mohd Hazizan</a:t>
            </a:r>
          </a:p>
          <a:p>
            <a:pPr algn="ctr">
              <a:spcBef>
                <a:spcPts val="0"/>
              </a:spcBef>
              <a:buNone/>
            </a:pPr>
            <a:r>
              <a:t/>
            </a:r>
            <a:endParaRPr>
              <a:latin typeface="Sigmar One"/>
              <a:ea typeface="Sigmar One"/>
              <a:cs typeface="Sigmar One"/>
              <a:sym typeface="Sigmar One"/>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27" name="Shape 127"/>
        <p:cNvGrpSpPr/>
        <p:nvPr/>
      </p:nvGrpSpPr>
      <p:grpSpPr>
        <a:xfrm>
          <a:off x="0" y="0"/>
          <a:ext cx="0" cy="0"/>
          <a:chOff x="0" y="0"/>
          <a:chExt cx="0" cy="0"/>
        </a:xfrm>
      </p:grpSpPr>
      <p:pic>
        <p:nvPicPr>
          <p:cNvPr id="128" name="Shape 128"/>
          <p:cNvPicPr preferRelativeResize="0"/>
          <p:nvPr/>
        </p:nvPicPr>
        <p:blipFill>
          <a:blip r:embed="rId3">
            <a:alphaModFix amt="15000"/>
          </a:blip>
          <a:stretch>
            <a:fillRect/>
          </a:stretch>
        </p:blipFill>
        <p:spPr>
          <a:xfrm>
            <a:off x="1083499" y="945175"/>
            <a:ext cx="6806850" cy="3351149"/>
          </a:xfrm>
          <a:prstGeom prst="rect">
            <a:avLst/>
          </a:prstGeom>
          <a:noFill/>
          <a:ln>
            <a:noFill/>
          </a:ln>
        </p:spPr>
      </p:pic>
      <p:sp>
        <p:nvSpPr>
          <p:cNvPr id="129" name="Shape 129"/>
          <p:cNvSpPr txBox="1"/>
          <p:nvPr>
            <p:ph type="title"/>
          </p:nvPr>
        </p:nvSpPr>
        <p:spPr>
          <a:xfrm>
            <a:off x="349350" y="237775"/>
            <a:ext cx="8520599" cy="707399"/>
          </a:xfrm>
          <a:prstGeom prst="rect">
            <a:avLst/>
          </a:prstGeom>
        </p:spPr>
        <p:txBody>
          <a:bodyPr anchorCtr="0" anchor="t" bIns="91425" lIns="91425" rIns="91425" tIns="91425">
            <a:noAutofit/>
          </a:bodyPr>
          <a:lstStyle/>
          <a:p>
            <a:pPr lvl="0" rtl="0" algn="ctr">
              <a:spcBef>
                <a:spcPts val="0"/>
              </a:spcBef>
              <a:buNone/>
            </a:pPr>
            <a:r>
              <a:rPr lang="en" sz="3000">
                <a:solidFill>
                  <a:srgbClr val="000000"/>
                </a:solidFill>
                <a:latin typeface="Lobster"/>
                <a:ea typeface="Lobster"/>
                <a:cs typeface="Lobster"/>
                <a:sym typeface="Lobster"/>
              </a:rPr>
              <a:t>Langkah menangani ancaman komputer </a:t>
            </a:r>
          </a:p>
        </p:txBody>
      </p:sp>
      <p:sp>
        <p:nvSpPr>
          <p:cNvPr id="130" name="Shape 130"/>
          <p:cNvSpPr txBox="1"/>
          <p:nvPr/>
        </p:nvSpPr>
        <p:spPr>
          <a:xfrm>
            <a:off x="1288650" y="1034450"/>
            <a:ext cx="6566699" cy="3000000"/>
          </a:xfrm>
          <a:prstGeom prst="rect">
            <a:avLst/>
          </a:prstGeom>
          <a:noFill/>
          <a:ln>
            <a:noFill/>
          </a:ln>
        </p:spPr>
        <p:txBody>
          <a:bodyPr anchorCtr="0" anchor="ctr" bIns="91425" lIns="91425" rIns="91425" tIns="91425">
            <a:noAutofit/>
          </a:bodyPr>
          <a:lstStyle/>
          <a:p>
            <a:pPr lvl="0" rtl="0">
              <a:lnSpc>
                <a:spcPct val="115000"/>
              </a:lnSpc>
              <a:spcBef>
                <a:spcPts val="600"/>
              </a:spcBef>
              <a:buNone/>
            </a:pPr>
            <a:r>
              <a:rPr lang="en" sz="1800">
                <a:latin typeface="Times New Roman"/>
                <a:ea typeface="Times New Roman"/>
                <a:cs typeface="Times New Roman"/>
                <a:sym typeface="Times New Roman"/>
              </a:rPr>
              <a:t>Kata Laluan</a:t>
            </a:r>
          </a:p>
          <a:p>
            <a:pPr indent="-342900" lvl="0" marL="457200" rtl="0">
              <a:lnSpc>
                <a:spcPct val="115000"/>
              </a:lnSpc>
              <a:spcBef>
                <a:spcPts val="600"/>
              </a:spcBef>
              <a:buClr>
                <a:srgbClr val="000000"/>
              </a:buClr>
              <a:buSzPct val="100000"/>
              <a:buFont typeface="Times New Roman"/>
              <a:buChar char="➢"/>
            </a:pPr>
            <a:r>
              <a:rPr lang="en" sz="1800">
                <a:latin typeface="Times New Roman"/>
                <a:ea typeface="Times New Roman"/>
                <a:cs typeface="Times New Roman"/>
                <a:sym typeface="Times New Roman"/>
              </a:rPr>
              <a:t>Kata laluan adalah rahsia dan hanya diketahui oleh pengguna yang sah sahaja</a:t>
            </a:r>
          </a:p>
          <a:p>
            <a:pPr indent="-342900" lvl="0" marL="457200" rtl="0">
              <a:lnSpc>
                <a:spcPct val="115000"/>
              </a:lnSpc>
              <a:spcBef>
                <a:spcPts val="600"/>
              </a:spcBef>
              <a:buClr>
                <a:srgbClr val="000000"/>
              </a:buClr>
              <a:buSzPct val="100000"/>
              <a:buFont typeface="Times New Roman"/>
              <a:buChar char="➢"/>
            </a:pPr>
            <a:r>
              <a:rPr lang="en" sz="1800">
                <a:latin typeface="Times New Roman"/>
                <a:ea typeface="Times New Roman"/>
                <a:cs typeface="Times New Roman"/>
                <a:sym typeface="Times New Roman"/>
              </a:rPr>
              <a:t>Jangan dedahkan pengenalan diri dan kata laluan diri kepada sesiapa.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4" name="Shape 134"/>
        <p:cNvGrpSpPr/>
        <p:nvPr/>
      </p:nvGrpSpPr>
      <p:grpSpPr>
        <a:xfrm>
          <a:off x="0" y="0"/>
          <a:ext cx="0" cy="0"/>
          <a:chOff x="0" y="0"/>
          <a:chExt cx="0" cy="0"/>
        </a:xfrm>
      </p:grpSpPr>
      <p:sp>
        <p:nvSpPr>
          <p:cNvPr id="135" name="Shape 135"/>
          <p:cNvSpPr txBox="1"/>
          <p:nvPr>
            <p:ph type="title"/>
          </p:nvPr>
        </p:nvSpPr>
        <p:spPr>
          <a:xfrm>
            <a:off x="1050675" y="445025"/>
            <a:ext cx="6728699" cy="707399"/>
          </a:xfrm>
          <a:prstGeom prst="rect">
            <a:avLst/>
          </a:prstGeom>
        </p:spPr>
        <p:txBody>
          <a:bodyPr anchorCtr="0" anchor="t" bIns="91425" lIns="91425" rIns="91425" tIns="91425">
            <a:noAutofit/>
          </a:bodyPr>
          <a:lstStyle/>
          <a:p>
            <a:pPr algn="ctr">
              <a:spcBef>
                <a:spcPts val="0"/>
              </a:spcBef>
              <a:buNone/>
            </a:pPr>
            <a:r>
              <a:rPr lang="en" sz="3000">
                <a:solidFill>
                  <a:srgbClr val="000000"/>
                </a:solidFill>
                <a:latin typeface="Lobster"/>
                <a:ea typeface="Lobster"/>
                <a:cs typeface="Lobster"/>
                <a:sym typeface="Lobster"/>
              </a:rPr>
              <a:t>Langkah menangani ancaman komputer </a:t>
            </a:r>
          </a:p>
        </p:txBody>
      </p:sp>
      <p:pic>
        <p:nvPicPr>
          <p:cNvPr id="136" name="Shape 136"/>
          <p:cNvPicPr preferRelativeResize="0"/>
          <p:nvPr/>
        </p:nvPicPr>
        <p:blipFill>
          <a:blip r:embed="rId3">
            <a:alphaModFix amt="20000"/>
          </a:blip>
          <a:stretch>
            <a:fillRect/>
          </a:stretch>
        </p:blipFill>
        <p:spPr>
          <a:xfrm>
            <a:off x="3474625" y="1205475"/>
            <a:ext cx="4304749" cy="3387274"/>
          </a:xfrm>
          <a:prstGeom prst="rect">
            <a:avLst/>
          </a:prstGeom>
          <a:noFill/>
          <a:ln>
            <a:noFill/>
          </a:ln>
        </p:spPr>
      </p:pic>
      <p:sp>
        <p:nvSpPr>
          <p:cNvPr id="137" name="Shape 137"/>
          <p:cNvSpPr txBox="1"/>
          <p:nvPr/>
        </p:nvSpPr>
        <p:spPr>
          <a:xfrm>
            <a:off x="432625" y="1002600"/>
            <a:ext cx="8302499" cy="39555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2400">
                <a:latin typeface="Times New Roman"/>
                <a:ea typeface="Times New Roman"/>
                <a:cs typeface="Times New Roman"/>
                <a:sym typeface="Times New Roman"/>
              </a:rPr>
              <a:t>Email</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Jangan buka sebarang `attachment’ tanpa menyemak terlebih dahulu walaupun ianya daripada individu yang dikenali</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Aktifkan penpis `junk e-mail’, buang e-mel yang tidak berkaitan</a:t>
            </a:r>
          </a:p>
          <a:p>
            <a:pPr indent="-381000" lvl="0" marL="457200" rtl="0">
              <a:lnSpc>
                <a:spcPct val="115000"/>
              </a:lnSpc>
              <a:spcBef>
                <a:spcPts val="0"/>
              </a:spcBef>
              <a:spcAft>
                <a:spcPts val="1600"/>
              </a:spcAft>
              <a:buClr>
                <a:srgbClr val="000000"/>
              </a:buClr>
              <a:buSzPct val="100000"/>
              <a:buFont typeface="Times New Roman"/>
              <a:buChar char="➢"/>
            </a:pPr>
            <a:r>
              <a:rPr lang="en" sz="2400">
                <a:latin typeface="Times New Roman"/>
                <a:ea typeface="Times New Roman"/>
                <a:cs typeface="Times New Roman"/>
                <a:sym typeface="Times New Roman"/>
              </a:rPr>
              <a:t>Minta pengirim email dengan menyatakan nama `attachment’, jenis format dan aplikasi yang perlu digunakan untuk membukanya.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599" cy="707399"/>
          </a:xfrm>
          <a:prstGeom prst="rect">
            <a:avLst/>
          </a:prstGeom>
        </p:spPr>
        <p:txBody>
          <a:bodyPr anchorCtr="0" anchor="t" bIns="91425" lIns="91425" rIns="91425" tIns="91425">
            <a:noAutofit/>
          </a:bodyPr>
          <a:lstStyle/>
          <a:p>
            <a:pPr lvl="0" rtl="0" algn="ctr">
              <a:spcBef>
                <a:spcPts val="0"/>
              </a:spcBef>
              <a:buNone/>
            </a:pPr>
            <a:r>
              <a:rPr lang="en" sz="3000">
                <a:solidFill>
                  <a:srgbClr val="000000"/>
                </a:solidFill>
                <a:latin typeface="Lobster"/>
                <a:ea typeface="Lobster"/>
                <a:cs typeface="Lobster"/>
                <a:sym typeface="Lobster"/>
              </a:rPr>
              <a:t>Langkah menangani ancaman komputer </a:t>
            </a:r>
          </a:p>
        </p:txBody>
      </p:sp>
      <p:pic>
        <p:nvPicPr>
          <p:cNvPr id="143" name="Shape 143"/>
          <p:cNvPicPr preferRelativeResize="0"/>
          <p:nvPr/>
        </p:nvPicPr>
        <p:blipFill>
          <a:blip r:embed="rId3">
            <a:alphaModFix amt="20000"/>
          </a:blip>
          <a:stretch>
            <a:fillRect/>
          </a:stretch>
        </p:blipFill>
        <p:spPr>
          <a:xfrm>
            <a:off x="1339100" y="1222375"/>
            <a:ext cx="6455124" cy="3303749"/>
          </a:xfrm>
          <a:prstGeom prst="rect">
            <a:avLst/>
          </a:prstGeom>
          <a:noFill/>
          <a:ln>
            <a:noFill/>
          </a:ln>
        </p:spPr>
      </p:pic>
      <p:sp>
        <p:nvSpPr>
          <p:cNvPr id="144" name="Shape 144"/>
          <p:cNvSpPr txBox="1"/>
          <p:nvPr/>
        </p:nvSpPr>
        <p:spPr>
          <a:xfrm>
            <a:off x="192275" y="1332225"/>
            <a:ext cx="8851799" cy="3632699"/>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2400">
                <a:latin typeface="Times New Roman"/>
                <a:ea typeface="Times New Roman"/>
                <a:cs typeface="Times New Roman"/>
                <a:sym typeface="Times New Roman"/>
              </a:rPr>
              <a:t> Perisian anti-virus</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Pasangkan perisian pencegahan virus untuk memeriksa fail-fail yang baru digunakan untuk mengelakkan sebarang virus.</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Gunakan program anti virus untuk mengimbas cakera dari virus sebelum ia digunakan.</a:t>
            </a:r>
          </a:p>
          <a:p>
            <a:pPr indent="-381000" lvl="0" marL="457200" rtl="0">
              <a:lnSpc>
                <a:spcPct val="115000"/>
              </a:lnSpc>
              <a:spcBef>
                <a:spcPts val="0"/>
              </a:spcBef>
              <a:spcAft>
                <a:spcPts val="1600"/>
              </a:spcAft>
              <a:buClr>
                <a:srgbClr val="000000"/>
              </a:buClr>
              <a:buSzPct val="100000"/>
              <a:buFont typeface="Times New Roman"/>
              <a:buChar char="➢"/>
            </a:pPr>
            <a:r>
              <a:rPr lang="en" sz="2400">
                <a:latin typeface="Times New Roman"/>
                <a:ea typeface="Times New Roman"/>
                <a:cs typeface="Times New Roman"/>
                <a:sym typeface="Times New Roman"/>
              </a:rPr>
              <a:t>Imbas sebarang program-program baru sebelum menjalankannya.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599" cy="707399"/>
          </a:xfrm>
          <a:prstGeom prst="rect">
            <a:avLst/>
          </a:prstGeom>
        </p:spPr>
        <p:txBody>
          <a:bodyPr anchorCtr="0" anchor="t" bIns="91425" lIns="91425" rIns="91425" tIns="91425">
            <a:noAutofit/>
          </a:bodyPr>
          <a:lstStyle/>
          <a:p>
            <a:pPr lvl="0" rtl="0" algn="ctr">
              <a:spcBef>
                <a:spcPts val="0"/>
              </a:spcBef>
              <a:buNone/>
            </a:pPr>
            <a:r>
              <a:rPr lang="en" sz="3000">
                <a:solidFill>
                  <a:srgbClr val="000000"/>
                </a:solidFill>
                <a:latin typeface="Lobster"/>
                <a:ea typeface="Lobster"/>
                <a:cs typeface="Lobster"/>
                <a:sym typeface="Lobster"/>
              </a:rPr>
              <a:t>Langkah menangani ancaman komputer </a:t>
            </a:r>
          </a:p>
        </p:txBody>
      </p:sp>
      <p:pic>
        <p:nvPicPr>
          <p:cNvPr id="150" name="Shape 150"/>
          <p:cNvPicPr preferRelativeResize="0"/>
          <p:nvPr/>
        </p:nvPicPr>
        <p:blipFill>
          <a:blip r:embed="rId3">
            <a:alphaModFix amt="20000"/>
          </a:blip>
          <a:stretch>
            <a:fillRect/>
          </a:stretch>
        </p:blipFill>
        <p:spPr>
          <a:xfrm>
            <a:off x="1112475" y="1406500"/>
            <a:ext cx="6606199" cy="3228825"/>
          </a:xfrm>
          <a:prstGeom prst="rect">
            <a:avLst/>
          </a:prstGeom>
          <a:noFill/>
          <a:ln>
            <a:noFill/>
          </a:ln>
        </p:spPr>
      </p:pic>
      <p:sp>
        <p:nvSpPr>
          <p:cNvPr id="151" name="Shape 151"/>
          <p:cNvSpPr txBox="1"/>
          <p:nvPr/>
        </p:nvSpPr>
        <p:spPr>
          <a:xfrm>
            <a:off x="350225" y="1709925"/>
            <a:ext cx="8700900" cy="27537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2400">
                <a:latin typeface="Times New Roman"/>
                <a:ea typeface="Times New Roman"/>
                <a:cs typeface="Times New Roman"/>
                <a:sym typeface="Times New Roman"/>
              </a:rPr>
              <a:t>Firewall</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Firewall ialah perkakasan atau perisian yang berfungsi dalam rangkaian untuk menghalang komunikasi yang tidak dibenarkan.</a:t>
            </a:r>
          </a:p>
          <a:p>
            <a:pPr indent="-381000" lvl="0" marL="457200" rtl="0">
              <a:lnSpc>
                <a:spcPct val="115000"/>
              </a:lnSpc>
              <a:spcBef>
                <a:spcPts val="0"/>
              </a:spcBef>
              <a:spcAft>
                <a:spcPts val="1600"/>
              </a:spcAft>
              <a:buClr>
                <a:srgbClr val="000000"/>
              </a:buClr>
              <a:buSzPct val="100000"/>
              <a:buFont typeface="Times New Roman"/>
              <a:buChar char="➢"/>
            </a:pPr>
            <a:r>
              <a:rPr lang="en" sz="2400">
                <a:latin typeface="Times New Roman"/>
                <a:ea typeface="Times New Roman"/>
                <a:cs typeface="Times New Roman"/>
                <a:sym typeface="Times New Roman"/>
              </a:rPr>
              <a:t>Memasang perisian firewall dapat membantu mengelakkan data masuk dan keluar secara tidak sah dari komputer sebaik sahaja sistem disambungkan ke internet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11700" y="302325"/>
            <a:ext cx="8520599" cy="707399"/>
          </a:xfrm>
          <a:prstGeom prst="rect">
            <a:avLst/>
          </a:prstGeom>
        </p:spPr>
        <p:txBody>
          <a:bodyPr anchorCtr="0" anchor="t" bIns="91425" lIns="91425" rIns="91425" tIns="91425">
            <a:noAutofit/>
          </a:bodyPr>
          <a:lstStyle/>
          <a:p>
            <a:pPr lvl="0" rtl="0" algn="ctr">
              <a:spcBef>
                <a:spcPts val="0"/>
              </a:spcBef>
              <a:buNone/>
            </a:pPr>
            <a:r>
              <a:rPr lang="en" sz="3000">
                <a:solidFill>
                  <a:srgbClr val="000000"/>
                </a:solidFill>
                <a:latin typeface="Lobster"/>
                <a:ea typeface="Lobster"/>
                <a:cs typeface="Lobster"/>
                <a:sym typeface="Lobster"/>
              </a:rPr>
              <a:t>Langkah menangani ancaman komputer </a:t>
            </a:r>
          </a:p>
        </p:txBody>
      </p:sp>
      <p:pic>
        <p:nvPicPr>
          <p:cNvPr id="157" name="Shape 157"/>
          <p:cNvPicPr preferRelativeResize="0"/>
          <p:nvPr/>
        </p:nvPicPr>
        <p:blipFill>
          <a:blip r:embed="rId3">
            <a:alphaModFix amt="30000"/>
          </a:blip>
          <a:stretch>
            <a:fillRect/>
          </a:stretch>
        </p:blipFill>
        <p:spPr>
          <a:xfrm>
            <a:off x="3147475" y="1730525"/>
            <a:ext cx="4722274" cy="3097074"/>
          </a:xfrm>
          <a:prstGeom prst="rect">
            <a:avLst/>
          </a:prstGeom>
          <a:noFill/>
          <a:ln>
            <a:noFill/>
          </a:ln>
        </p:spPr>
      </p:pic>
      <p:sp>
        <p:nvSpPr>
          <p:cNvPr id="158" name="Shape 158"/>
          <p:cNvSpPr txBox="1"/>
          <p:nvPr/>
        </p:nvSpPr>
        <p:spPr>
          <a:xfrm>
            <a:off x="70650" y="1043800"/>
            <a:ext cx="9002700" cy="35778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2400">
                <a:latin typeface="Times New Roman"/>
                <a:ea typeface="Times New Roman"/>
                <a:cs typeface="Times New Roman"/>
                <a:sym typeface="Times New Roman"/>
              </a:rPr>
              <a:t>Fail Salinan (Backup Fail)</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Data backup ialah satu program menyalin fail. Membuat salinan aplikasi data ialah satu keperluan supaya data dapat dipulihkan semula sekiranya berlaku masalah.</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Salinan data dibuat bergantung kepada kepentingan data tersebut sama ada setiap hari, setiap minggu atau setiap bulan</a:t>
            </a:r>
          </a:p>
          <a:p>
            <a:pPr indent="-381000" lvl="0" marL="457200" rtl="0">
              <a:lnSpc>
                <a:spcPct val="115000"/>
              </a:lnSpc>
              <a:spcBef>
                <a:spcPts val="700"/>
              </a:spcBef>
              <a:buClr>
                <a:srgbClr val="000000"/>
              </a:buClr>
              <a:buSzPct val="100000"/>
              <a:buFont typeface="Times New Roman"/>
              <a:buChar char="➢"/>
            </a:pPr>
            <a:r>
              <a:rPr lang="en" sz="2400">
                <a:latin typeface="Times New Roman"/>
                <a:ea typeface="Times New Roman"/>
                <a:cs typeface="Times New Roman"/>
                <a:sym typeface="Times New Roman"/>
              </a:rPr>
              <a:t>Salinan boleh dibuat di dalam pen drive, CD, ke komputer lain dan sebagainya.</a:t>
            </a:r>
          </a:p>
          <a:p>
            <a:pPr lvl="0" rtl="0">
              <a:spcBef>
                <a:spcPts val="0"/>
              </a:spcBef>
              <a:buNone/>
            </a:pPr>
            <a:r>
              <a:t/>
            </a:r>
            <a:endParaRPr sz="1000">
              <a:solidFill>
                <a:srgbClr val="0000FF"/>
              </a:solidFill>
              <a:latin typeface="Verdana"/>
              <a:ea typeface="Verdana"/>
              <a:cs typeface="Verdana"/>
              <a:sym typeface="Verdana"/>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62" name="Shape 162"/>
        <p:cNvGrpSpPr/>
        <p:nvPr/>
      </p:nvGrpSpPr>
      <p:grpSpPr>
        <a:xfrm>
          <a:off x="0" y="0"/>
          <a:ext cx="0" cy="0"/>
          <a:chOff x="0" y="0"/>
          <a:chExt cx="0" cy="0"/>
        </a:xfrm>
      </p:grpSpPr>
      <p:sp>
        <p:nvSpPr>
          <p:cNvPr id="163" name="Shape 163"/>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spcBef>
                <a:spcPts val="700"/>
              </a:spcBef>
              <a:spcAft>
                <a:spcPts val="0"/>
              </a:spcAft>
              <a:buNone/>
            </a:pPr>
            <a:r>
              <a:rPr lang="en" sz="2800">
                <a:solidFill>
                  <a:srgbClr val="000000"/>
                </a:solidFill>
                <a:latin typeface="Calibri"/>
                <a:ea typeface="Calibri"/>
                <a:cs typeface="Calibri"/>
                <a:sym typeface="Calibri"/>
              </a:rPr>
              <a:t>Kemaskini Perisian</a:t>
            </a:r>
          </a:p>
          <a:p>
            <a:pPr indent="-406400" lvl="0" marL="457200" rtl="0">
              <a:spcBef>
                <a:spcPts val="700"/>
              </a:spcBef>
              <a:spcAft>
                <a:spcPts val="0"/>
              </a:spcAft>
              <a:buClr>
                <a:srgbClr val="000000"/>
              </a:buClr>
              <a:buSzPct val="100000"/>
              <a:buFont typeface="Calibri"/>
              <a:buChar char="➢"/>
            </a:pPr>
            <a:r>
              <a:rPr lang="en" sz="2800">
                <a:solidFill>
                  <a:srgbClr val="000000"/>
                </a:solidFill>
                <a:latin typeface="Calibri"/>
                <a:ea typeface="Calibri"/>
                <a:cs typeface="Calibri"/>
                <a:sym typeface="Calibri"/>
              </a:rPr>
              <a:t>Kemaskini perisian sistem komputer seperti perisian anti- virus sekurang-kurangnya sekali seminggu supaya sistem komputer dapat berfungsi dengan baik. </a:t>
            </a:r>
          </a:p>
          <a:p>
            <a:pPr>
              <a:spcBef>
                <a:spcPts val="0"/>
              </a:spcBef>
              <a:buNone/>
            </a:pPr>
            <a:r>
              <a:t/>
            </a:r>
            <a:endParaRPr/>
          </a:p>
        </p:txBody>
      </p:sp>
      <p:sp>
        <p:nvSpPr>
          <p:cNvPr id="164" name="Shape 164"/>
          <p:cNvSpPr txBox="1"/>
          <p:nvPr>
            <p:ph type="title"/>
          </p:nvPr>
        </p:nvSpPr>
        <p:spPr>
          <a:xfrm>
            <a:off x="311700" y="445025"/>
            <a:ext cx="8520599" cy="707399"/>
          </a:xfrm>
          <a:prstGeom prst="rect">
            <a:avLst/>
          </a:prstGeom>
        </p:spPr>
        <p:txBody>
          <a:bodyPr anchorCtr="0" anchor="t" bIns="91425" lIns="91425" rIns="91425" tIns="91425">
            <a:noAutofit/>
          </a:bodyPr>
          <a:lstStyle/>
          <a:p>
            <a:pPr lvl="0" rtl="0" algn="ctr">
              <a:spcBef>
                <a:spcPts val="0"/>
              </a:spcBef>
              <a:buNone/>
            </a:pPr>
            <a:r>
              <a:rPr lang="en" sz="3000">
                <a:solidFill>
                  <a:srgbClr val="000000"/>
                </a:solidFill>
                <a:latin typeface="Lobster"/>
                <a:ea typeface="Lobster"/>
                <a:cs typeface="Lobster"/>
                <a:sym typeface="Lobster"/>
              </a:rPr>
              <a:t>Langkah menangani ancaman komputer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8" name="Shape 168"/>
        <p:cNvGrpSpPr/>
        <p:nvPr/>
      </p:nvGrpSpPr>
      <p:grpSpPr>
        <a:xfrm>
          <a:off x="0" y="0"/>
          <a:ext cx="0" cy="0"/>
          <a:chOff x="0" y="0"/>
          <a:chExt cx="0" cy="0"/>
        </a:xfrm>
      </p:grpSpPr>
      <p:sp>
        <p:nvSpPr>
          <p:cNvPr id="169" name="Shape 169"/>
          <p:cNvSpPr txBox="1"/>
          <p:nvPr>
            <p:ph type="title"/>
          </p:nvPr>
        </p:nvSpPr>
        <p:spPr>
          <a:xfrm>
            <a:off x="311700" y="445025"/>
            <a:ext cx="8520599" cy="707399"/>
          </a:xfrm>
          <a:prstGeom prst="rect">
            <a:avLst/>
          </a:prstGeom>
        </p:spPr>
        <p:txBody>
          <a:bodyPr anchorCtr="0" anchor="t" bIns="91425" lIns="91425" rIns="91425" tIns="91425">
            <a:noAutofit/>
          </a:bodyPr>
          <a:lstStyle/>
          <a:p>
            <a:pPr algn="ctr">
              <a:spcBef>
                <a:spcPts val="0"/>
              </a:spcBef>
              <a:buNone/>
            </a:pPr>
            <a:r>
              <a:rPr lang="en" sz="3000">
                <a:solidFill>
                  <a:srgbClr val="000000"/>
                </a:solidFill>
                <a:latin typeface="Lobster"/>
                <a:ea typeface="Lobster"/>
                <a:cs typeface="Lobster"/>
                <a:sym typeface="Lobster"/>
              </a:rPr>
              <a:t>Langkah menangani ancaman komputer</a:t>
            </a:r>
          </a:p>
        </p:txBody>
      </p:sp>
      <p:sp>
        <p:nvSpPr>
          <p:cNvPr id="170" name="Shape 170"/>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spcBef>
                <a:spcPts val="700"/>
              </a:spcBef>
              <a:spcAft>
                <a:spcPts val="0"/>
              </a:spcAft>
              <a:buNone/>
            </a:pPr>
            <a:r>
              <a:rPr lang="en" sz="2800">
                <a:solidFill>
                  <a:srgbClr val="000000"/>
                </a:solidFill>
                <a:latin typeface="Calibri"/>
                <a:ea typeface="Calibri"/>
                <a:cs typeface="Calibri"/>
                <a:sym typeface="Calibri"/>
              </a:rPr>
              <a:t> </a:t>
            </a:r>
          </a:p>
        </p:txBody>
      </p:sp>
      <p:pic>
        <p:nvPicPr>
          <p:cNvPr id="171" name="Shape 171"/>
          <p:cNvPicPr preferRelativeResize="0"/>
          <p:nvPr/>
        </p:nvPicPr>
        <p:blipFill>
          <a:blip r:embed="rId3">
            <a:alphaModFix amt="20000"/>
          </a:blip>
          <a:stretch>
            <a:fillRect/>
          </a:stretch>
        </p:blipFill>
        <p:spPr>
          <a:xfrm>
            <a:off x="583687" y="221525"/>
            <a:ext cx="8075775" cy="4571725"/>
          </a:xfrm>
          <a:prstGeom prst="rect">
            <a:avLst/>
          </a:prstGeom>
          <a:noFill/>
          <a:ln>
            <a:noFill/>
          </a:ln>
        </p:spPr>
      </p:pic>
      <p:sp>
        <p:nvSpPr>
          <p:cNvPr id="172" name="Shape 172"/>
          <p:cNvSpPr txBox="1"/>
          <p:nvPr/>
        </p:nvSpPr>
        <p:spPr>
          <a:xfrm>
            <a:off x="583700" y="1325350"/>
            <a:ext cx="8248500" cy="30000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2800">
                <a:latin typeface="Calibri"/>
                <a:ea typeface="Calibri"/>
                <a:cs typeface="Calibri"/>
                <a:sym typeface="Calibri"/>
              </a:rPr>
              <a:t> Capaian Data</a:t>
            </a:r>
          </a:p>
          <a:p>
            <a:pPr lvl="0" rtl="0">
              <a:lnSpc>
                <a:spcPct val="115000"/>
              </a:lnSpc>
              <a:spcBef>
                <a:spcPts val="700"/>
              </a:spcBef>
              <a:buNone/>
            </a:pPr>
            <a:r>
              <a:rPr lang="en" sz="2800"/>
              <a:t>-</a:t>
            </a:r>
            <a:r>
              <a:rPr lang="en" sz="2800">
                <a:latin typeface="Calibri"/>
                <a:ea typeface="Calibri"/>
                <a:cs typeface="Calibri"/>
                <a:sym typeface="Calibri"/>
              </a:rPr>
              <a:t>  Jangan melayari laman web yang tidak sepatutnya seperti pornografi dan lain-lain.</a:t>
            </a:r>
          </a:p>
          <a:p>
            <a:pPr lvl="0" rtl="0">
              <a:lnSpc>
                <a:spcPct val="115000"/>
              </a:lnSpc>
              <a:spcBef>
                <a:spcPts val="700"/>
              </a:spcBef>
              <a:buNone/>
            </a:pPr>
            <a:r>
              <a:rPr lang="en" sz="2800"/>
              <a:t>-</a:t>
            </a:r>
            <a:r>
              <a:rPr lang="en" sz="2800">
                <a:latin typeface="Calibri"/>
                <a:ea typeface="Calibri"/>
                <a:cs typeface="Calibri"/>
                <a:sym typeface="Calibri"/>
              </a:rPr>
              <a:t>  Berhati-hati dengan sebarang `popup window’ yang muncul, gunakan teknik `right click’ pada ‘tasbar’ untuk tutup.</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599" cy="707399"/>
          </a:xfrm>
          <a:prstGeom prst="rect">
            <a:avLst/>
          </a:prstGeom>
        </p:spPr>
        <p:txBody>
          <a:bodyPr anchorCtr="0" anchor="t" bIns="91425" lIns="91425" rIns="91425" tIns="91425">
            <a:noAutofit/>
          </a:bodyPr>
          <a:lstStyle/>
          <a:p>
            <a:pPr lvl="0" rtl="0">
              <a:spcBef>
                <a:spcPts val="0"/>
              </a:spcBef>
              <a:buNone/>
            </a:pPr>
            <a:r>
              <a:rPr b="0" lang="en" sz="2400">
                <a:solidFill>
                  <a:srgbClr val="000000"/>
                </a:solidFill>
                <a:latin typeface="Times New Roman"/>
                <a:ea typeface="Times New Roman"/>
                <a:cs typeface="Times New Roman"/>
                <a:sym typeface="Times New Roman"/>
              </a:rPr>
              <a:t>TANDA-TANDA KOMPUTER BERMASALAH</a:t>
            </a:r>
          </a:p>
        </p:txBody>
      </p:sp>
      <p:pic>
        <p:nvPicPr>
          <p:cNvPr id="178" name="Shape 178"/>
          <p:cNvPicPr preferRelativeResize="0"/>
          <p:nvPr/>
        </p:nvPicPr>
        <p:blipFill>
          <a:blip r:embed="rId3">
            <a:alphaModFix amt="20000"/>
          </a:blip>
          <a:stretch>
            <a:fillRect/>
          </a:stretch>
        </p:blipFill>
        <p:spPr>
          <a:xfrm>
            <a:off x="1213950" y="1030075"/>
            <a:ext cx="6716100" cy="3441174"/>
          </a:xfrm>
          <a:prstGeom prst="rect">
            <a:avLst/>
          </a:prstGeom>
          <a:noFill/>
          <a:ln>
            <a:noFill/>
          </a:ln>
        </p:spPr>
      </p:pic>
      <p:sp>
        <p:nvSpPr>
          <p:cNvPr id="179" name="Shape 179"/>
          <p:cNvSpPr txBox="1"/>
          <p:nvPr/>
        </p:nvSpPr>
        <p:spPr>
          <a:xfrm>
            <a:off x="370825" y="1291025"/>
            <a:ext cx="8006999" cy="3000000"/>
          </a:xfrm>
          <a:prstGeom prst="rect">
            <a:avLst/>
          </a:prstGeom>
          <a:noFill/>
          <a:ln>
            <a:noFill/>
          </a:ln>
        </p:spPr>
        <p:txBody>
          <a:bodyPr anchorCtr="0" anchor="ctr" bIns="91425" lIns="91425" rIns="91425" tIns="91425">
            <a:noAutofit/>
          </a:bodyPr>
          <a:lstStyle/>
          <a:p>
            <a:pPr lvl="0" rtl="0">
              <a:lnSpc>
                <a:spcPct val="115000"/>
              </a:lnSpc>
              <a:spcBef>
                <a:spcPts val="700"/>
              </a:spcBef>
              <a:buNone/>
            </a:pPr>
            <a:r>
              <a:rPr lang="en" sz="1800">
                <a:solidFill>
                  <a:schemeClr val="dk2"/>
                </a:solidFill>
                <a:latin typeface="Times New Roman"/>
                <a:ea typeface="Times New Roman"/>
                <a:cs typeface="Times New Roman"/>
                <a:sym typeface="Times New Roman"/>
              </a:rPr>
              <a:t> </a:t>
            </a:r>
            <a:r>
              <a:rPr lang="en" sz="1800">
                <a:latin typeface="Times New Roman"/>
                <a:ea typeface="Times New Roman"/>
                <a:cs typeface="Times New Roman"/>
                <a:sym typeface="Times New Roman"/>
              </a:rPr>
              <a:t>Komputer yang bermasalah akan mempunyai   tanda-tanda berikut :</a:t>
            </a:r>
          </a:p>
          <a:p>
            <a:pPr lvl="0" rtl="0">
              <a:lnSpc>
                <a:spcPct val="115000"/>
              </a:lnSpc>
              <a:spcBef>
                <a:spcPts val="700"/>
              </a:spcBef>
              <a:buNone/>
            </a:pPr>
            <a:r>
              <a:rPr lang="en" sz="1800">
                <a:latin typeface="Times New Roman"/>
                <a:ea typeface="Times New Roman"/>
                <a:cs typeface="Times New Roman"/>
                <a:sym typeface="Times New Roman"/>
              </a:rPr>
              <a:t>•  Prestasi komputer menjadi perlahan</a:t>
            </a:r>
          </a:p>
          <a:p>
            <a:pPr lvl="0" rtl="0">
              <a:lnSpc>
                <a:spcPct val="115000"/>
              </a:lnSpc>
              <a:spcBef>
                <a:spcPts val="700"/>
              </a:spcBef>
              <a:buNone/>
            </a:pPr>
            <a:r>
              <a:rPr lang="en" sz="1800">
                <a:latin typeface="Times New Roman"/>
                <a:ea typeface="Times New Roman"/>
                <a:cs typeface="Times New Roman"/>
                <a:sym typeface="Times New Roman"/>
              </a:rPr>
              <a:t>•  `restart’ sendiri secara tiba-tiba dan berulang.</a:t>
            </a:r>
          </a:p>
          <a:p>
            <a:pPr lvl="0" rtl="0">
              <a:lnSpc>
                <a:spcPct val="115000"/>
              </a:lnSpc>
              <a:spcBef>
                <a:spcPts val="700"/>
              </a:spcBef>
              <a:buNone/>
            </a:pPr>
            <a:r>
              <a:rPr lang="en" sz="1800">
                <a:latin typeface="Times New Roman"/>
                <a:ea typeface="Times New Roman"/>
                <a:cs typeface="Times New Roman"/>
                <a:sym typeface="Times New Roman"/>
              </a:rPr>
              <a:t>•  Perisian `anti virus’ memaparkan `alert’ berkaitan   virus dapat dikesan</a:t>
            </a:r>
          </a:p>
          <a:p>
            <a:pPr lvl="0" rtl="0">
              <a:lnSpc>
                <a:spcPct val="115000"/>
              </a:lnSpc>
              <a:spcBef>
                <a:spcPts val="700"/>
              </a:spcBef>
              <a:buNone/>
            </a:pPr>
            <a:r>
              <a:rPr lang="en" sz="1800">
                <a:latin typeface="Times New Roman"/>
                <a:ea typeface="Times New Roman"/>
                <a:cs typeface="Times New Roman"/>
                <a:sym typeface="Times New Roman"/>
              </a:rPr>
              <a:t>•  Ikon-ikon pelik muncul atas skrin ‘deskstop’</a:t>
            </a:r>
          </a:p>
          <a:p>
            <a:pPr lvl="0" rtl="0">
              <a:lnSpc>
                <a:spcPct val="115000"/>
              </a:lnSpc>
              <a:spcBef>
                <a:spcPts val="700"/>
              </a:spcBef>
              <a:buNone/>
            </a:pPr>
            <a:r>
              <a:rPr lang="en" sz="1800">
                <a:latin typeface="Times New Roman"/>
                <a:ea typeface="Times New Roman"/>
                <a:cs typeface="Times New Roman"/>
                <a:sym typeface="Times New Roman"/>
              </a:rPr>
              <a:t>•  muncul `popup browser’ secara tiba-tiba ke   laman web tertentu.</a:t>
            </a:r>
          </a:p>
          <a:p>
            <a:pPr lvl="0" rtl="0">
              <a:lnSpc>
                <a:spcPct val="115000"/>
              </a:lnSpc>
              <a:spcBef>
                <a:spcPts val="0"/>
              </a:spcBef>
              <a:spcAft>
                <a:spcPts val="1600"/>
              </a:spcAft>
              <a:buNone/>
            </a:pPr>
            <a:r>
              <a:t/>
            </a:r>
            <a:endParaRPr sz="1800">
              <a:latin typeface="Times New Roman"/>
              <a:ea typeface="Times New Roman"/>
              <a:cs typeface="Times New Roman"/>
              <a:sym typeface="Times New Roman"/>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mt="17000"/>
          </a:blip>
          <a:stretch>
            <a:fillRect/>
          </a:stretch>
        </p:blipFill>
        <p:spPr>
          <a:xfrm>
            <a:off x="0" y="6608"/>
            <a:ext cx="9143999" cy="5136891"/>
          </a:xfrm>
          <a:prstGeom prst="rect">
            <a:avLst/>
          </a:prstGeom>
          <a:noFill/>
          <a:ln>
            <a:noFill/>
          </a:ln>
        </p:spPr>
      </p:pic>
      <p:sp>
        <p:nvSpPr>
          <p:cNvPr id="185" name="Shape 185"/>
          <p:cNvSpPr txBox="1"/>
          <p:nvPr>
            <p:ph type="title"/>
          </p:nvPr>
        </p:nvSpPr>
        <p:spPr>
          <a:xfrm>
            <a:off x="751375" y="983625"/>
            <a:ext cx="7821000" cy="3429000"/>
          </a:xfrm>
          <a:prstGeom prst="rect">
            <a:avLst/>
          </a:prstGeom>
        </p:spPr>
        <p:txBody>
          <a:bodyPr anchorCtr="0" anchor="t" bIns="91425" lIns="91425" rIns="91425" tIns="91425">
            <a:noAutofit/>
          </a:bodyPr>
          <a:lstStyle/>
          <a:p>
            <a:pPr rtl="0" algn="ctr">
              <a:spcBef>
                <a:spcPts val="0"/>
              </a:spcBef>
              <a:buNone/>
            </a:pPr>
            <a:r>
              <a:rPr i="1" lang="en" sz="8800">
                <a:solidFill>
                  <a:srgbClr val="000000"/>
                </a:solidFill>
                <a:latin typeface="Calibri"/>
                <a:ea typeface="Calibri"/>
                <a:cs typeface="Calibri"/>
                <a:sym typeface="Calibri"/>
              </a:rPr>
              <a:t>Komputer Ethic</a:t>
            </a:r>
          </a:p>
          <a:p>
            <a:pPr lvl="0" rtl="0" algn="ctr">
              <a:spcBef>
                <a:spcPts val="0"/>
              </a:spcBef>
              <a:buNone/>
            </a:pPr>
            <a:r>
              <a:rPr i="1" lang="en" sz="8800">
                <a:solidFill>
                  <a:srgbClr val="000000"/>
                </a:solidFill>
                <a:latin typeface="Calibri"/>
                <a:ea typeface="Calibri"/>
                <a:cs typeface="Calibri"/>
                <a:sym typeface="Calibri"/>
              </a:rPr>
              <a:t> Netiquette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3F3F3"/>
        </a:solidFill>
      </p:bgPr>
    </p:bg>
    <p:spTree>
      <p:nvGrpSpPr>
        <p:cNvPr id="189" name="Shape 189"/>
        <p:cNvGrpSpPr/>
        <p:nvPr/>
      </p:nvGrpSpPr>
      <p:grpSpPr>
        <a:xfrm>
          <a:off x="0" y="0"/>
          <a:ext cx="0" cy="0"/>
          <a:chOff x="0" y="0"/>
          <a:chExt cx="0" cy="0"/>
        </a:xfrm>
      </p:grpSpPr>
      <p:sp>
        <p:nvSpPr>
          <p:cNvPr id="190" name="Shape 190"/>
          <p:cNvSpPr txBox="1"/>
          <p:nvPr>
            <p:ph idx="1" type="body"/>
          </p:nvPr>
        </p:nvSpPr>
        <p:spPr>
          <a:xfrm>
            <a:off x="311725" y="1021500"/>
            <a:ext cx="8203499" cy="3100499"/>
          </a:xfrm>
          <a:prstGeom prst="rect">
            <a:avLst/>
          </a:prstGeom>
        </p:spPr>
        <p:txBody>
          <a:bodyPr anchorCtr="0" anchor="t" bIns="91425" lIns="91425" rIns="91425" tIns="91425">
            <a:noAutofit/>
          </a:bodyPr>
          <a:lstStyle/>
          <a:p>
            <a:pPr rtl="0">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Komputer Ethic atau biasa disebut juga dengan Etika komputer adalah nilai yang berkaitan dalam penggunaan sebuah komputer. Cyber Ethic atau sering juga disebut Netiquette merupakan </a:t>
            </a:r>
            <a:r>
              <a:rPr lang="en">
                <a:solidFill>
                  <a:srgbClr val="000000"/>
                </a:solidFill>
                <a:latin typeface="Times New Roman"/>
                <a:ea typeface="Times New Roman"/>
                <a:cs typeface="Times New Roman"/>
                <a:sym typeface="Times New Roman"/>
                <a:hlinkClick r:id="rId3"/>
              </a:rPr>
              <a:t>Etika dalam menggunakan</a:t>
            </a:r>
            <a:r>
              <a:rPr lang="en">
                <a:solidFill>
                  <a:srgbClr val="000000"/>
                </a:solidFill>
              </a:rPr>
              <a:t> </a:t>
            </a:r>
            <a:r>
              <a:rPr lang="en">
                <a:solidFill>
                  <a:srgbClr val="000000"/>
                </a:solidFill>
                <a:latin typeface="Times New Roman"/>
                <a:ea typeface="Times New Roman"/>
                <a:cs typeface="Times New Roman"/>
                <a:sym typeface="Times New Roman"/>
              </a:rPr>
              <a:t>Internet. Kerana di dalam internet banyak kumpulan komunitasi dan informasi.</a:t>
            </a:r>
          </a:p>
          <a:p>
            <a:pPr rtl="0">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Etika komputer sebagai sebuah disiplin ilmu baru dalam bidang teknologi kerana  permasalahan penggunaan komputer yang meliputi kejahatan komputer, netiket, e-commerce, pelanggaran HAKI (Hak Atas Kekayaan Intelekstual) dan tanggungjawab profesi sudah banyak dilakukan oleh golongan yang tidak bertanggungjawab.</a:t>
            </a:r>
          </a:p>
          <a:p>
            <a:pPr rtl="0">
              <a:lnSpc>
                <a:spcPct val="90000"/>
              </a:lnSpc>
              <a:spcBef>
                <a:spcPts val="1000"/>
              </a:spcBef>
              <a:spcAft>
                <a:spcPts val="0"/>
              </a:spcAft>
              <a:buNone/>
            </a:pPr>
            <a:r>
              <a:t/>
            </a:r>
            <a:endParaRPr>
              <a:solidFill>
                <a:srgbClr val="000000"/>
              </a:solidFill>
              <a:latin typeface="Times New Roman"/>
              <a:ea typeface="Times New Roman"/>
              <a:cs typeface="Times New Roman"/>
              <a:sym typeface="Times New Roman"/>
            </a:endParaRPr>
          </a:p>
          <a:p>
            <a:pPr rtl="0">
              <a:lnSpc>
                <a:spcPct val="90000"/>
              </a:lnSpc>
              <a:spcBef>
                <a:spcPts val="1000"/>
              </a:spcBef>
              <a:spcAft>
                <a:spcPts val="0"/>
              </a:spcAft>
              <a:buNone/>
            </a:pPr>
            <a:r>
              <a:t/>
            </a:r>
            <a:endParaRPr>
              <a:solidFill>
                <a:srgbClr val="000000"/>
              </a:solidFill>
              <a:latin typeface="Times New Roman"/>
              <a:ea typeface="Times New Roman"/>
              <a:cs typeface="Times New Roman"/>
              <a:sym typeface="Times New Roman"/>
            </a:endParaRPr>
          </a:p>
          <a:p>
            <a:pPr>
              <a:spcBef>
                <a:spcPts val="0"/>
              </a:spcBef>
              <a:buNone/>
            </a:pPr>
            <a:r>
              <a:t/>
            </a:r>
            <a:endParaRPr>
              <a:solidFill>
                <a:srgbClr val="000000"/>
              </a:solidFill>
              <a:latin typeface="Times New Roman"/>
              <a:ea typeface="Times New Roman"/>
              <a:cs typeface="Times New Roman"/>
              <a:sym typeface="Times New Roman"/>
            </a:endParaRPr>
          </a:p>
        </p:txBody>
      </p:sp>
      <p:sp>
        <p:nvSpPr>
          <p:cNvPr id="191" name="Shape 191"/>
          <p:cNvSpPr txBox="1"/>
          <p:nvPr>
            <p:ph type="title"/>
          </p:nvPr>
        </p:nvSpPr>
        <p:spPr>
          <a:xfrm>
            <a:off x="991600" y="63475"/>
            <a:ext cx="7441200" cy="1014600"/>
          </a:xfrm>
          <a:prstGeom prst="rect">
            <a:avLst/>
          </a:prstGeom>
        </p:spPr>
        <p:txBody>
          <a:bodyPr anchorCtr="0" anchor="t" bIns="91425" lIns="91425" rIns="91425" tIns="91425">
            <a:noAutofit/>
          </a:bodyPr>
          <a:lstStyle/>
          <a:p>
            <a:pPr lvl="0" rtl="0" algn="ctr">
              <a:spcBef>
                <a:spcPts val="0"/>
              </a:spcBef>
              <a:buNone/>
            </a:pPr>
            <a:r>
              <a:rPr i="1" lang="en">
                <a:solidFill>
                  <a:srgbClr val="000000"/>
                </a:solidFill>
                <a:latin typeface="Lobster"/>
                <a:ea typeface="Lobster"/>
                <a:cs typeface="Lobster"/>
                <a:sym typeface="Lobster"/>
              </a:rPr>
              <a:t>Komputer Ethic Netiquette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599" cy="707399"/>
          </a:xfrm>
          <a:prstGeom prst="rect">
            <a:avLst/>
          </a:prstGeom>
        </p:spPr>
        <p:txBody>
          <a:bodyPr anchorCtr="0" anchor="t" bIns="91425" lIns="91425" rIns="91425" tIns="91425">
            <a:noAutofit/>
          </a:bodyPr>
          <a:lstStyle/>
          <a:p>
            <a:pPr algn="l">
              <a:spcBef>
                <a:spcPts val="0"/>
              </a:spcBef>
              <a:buNone/>
            </a:pPr>
            <a:r>
              <a:rPr b="1" lang="en" sz="3600">
                <a:solidFill>
                  <a:srgbClr val="000000"/>
                </a:solidFill>
                <a:latin typeface="Lobster"/>
                <a:ea typeface="Lobster"/>
                <a:cs typeface="Lobster"/>
                <a:sym typeface="Lobster"/>
              </a:rPr>
              <a:t>Definisi </a:t>
            </a:r>
          </a:p>
        </p:txBody>
      </p:sp>
      <p:sp>
        <p:nvSpPr>
          <p:cNvPr id="70" name="Shape 70"/>
          <p:cNvSpPr txBox="1"/>
          <p:nvPr/>
        </p:nvSpPr>
        <p:spPr>
          <a:xfrm>
            <a:off x="389000" y="1152425"/>
            <a:ext cx="6614700" cy="744900"/>
          </a:xfrm>
          <a:prstGeom prst="rect">
            <a:avLst/>
          </a:prstGeom>
          <a:noFill/>
          <a:ln>
            <a:noFill/>
          </a:ln>
        </p:spPr>
        <p:txBody>
          <a:bodyPr anchorCtr="0" anchor="t" bIns="91425" lIns="91425" rIns="91425" tIns="91425">
            <a:noAutofit/>
          </a:bodyPr>
          <a:lstStyle/>
          <a:p>
            <a:pPr>
              <a:spcBef>
                <a:spcPts val="0"/>
              </a:spcBef>
              <a:buNone/>
            </a:pPr>
            <a:r>
              <a:rPr lang="en"/>
              <a:t>Keselamatan komputer bermaksud melindungi sistem komputer dan maklumat didalamnya daripada akses yang tidak dibenarkan, kerosakkan dan pengubahan.</a:t>
            </a:r>
          </a:p>
        </p:txBody>
      </p:sp>
      <p:sp>
        <p:nvSpPr>
          <p:cNvPr id="71" name="Shape 71"/>
          <p:cNvSpPr txBox="1"/>
          <p:nvPr/>
        </p:nvSpPr>
        <p:spPr>
          <a:xfrm>
            <a:off x="688150" y="1887125"/>
            <a:ext cx="7917300" cy="2880299"/>
          </a:xfrm>
          <a:prstGeom prst="rect">
            <a:avLst/>
          </a:prstGeom>
          <a:noFill/>
          <a:ln>
            <a:noFill/>
          </a:ln>
        </p:spPr>
        <p:txBody>
          <a:bodyPr anchorCtr="0" anchor="t" bIns="91425" lIns="91425" rIns="91425" tIns="91425">
            <a:noAutofit/>
          </a:bodyPr>
          <a:lstStyle/>
          <a:p>
            <a:pPr lvl="0" rtl="0" algn="just">
              <a:lnSpc>
                <a:spcPct val="115000"/>
              </a:lnSpc>
              <a:spcBef>
                <a:spcPts val="0"/>
              </a:spcBef>
              <a:buClr>
                <a:schemeClr val="dk1"/>
              </a:buClr>
              <a:buSzPct val="45833"/>
              <a:buFont typeface="Arial"/>
              <a:buNone/>
            </a:pPr>
            <a:r>
              <a:rPr b="1" lang="en" sz="2400">
                <a:solidFill>
                  <a:srgbClr val="20124D"/>
                </a:solidFill>
                <a:latin typeface="Lobster"/>
                <a:ea typeface="Lobster"/>
                <a:cs typeface="Lobster"/>
                <a:sym typeface="Lobster"/>
              </a:rPr>
              <a:t>Keselamatan komputer meliputi 4 asas, iaitu: </a:t>
            </a:r>
          </a:p>
          <a:p>
            <a:pPr lvl="0" rtl="0" algn="just">
              <a:lnSpc>
                <a:spcPct val="115000"/>
              </a:lnSpc>
              <a:spcBef>
                <a:spcPts val="0"/>
              </a:spcBef>
              <a:buClr>
                <a:schemeClr val="dk1"/>
              </a:buClr>
              <a:buFont typeface="Arial"/>
              <a:buNone/>
            </a:pPr>
            <a:r>
              <a:t/>
            </a:r>
            <a:endParaRPr b="1" sz="1000">
              <a:latin typeface="Verdana"/>
              <a:ea typeface="Verdana"/>
              <a:cs typeface="Verdana"/>
              <a:sym typeface="Verdana"/>
            </a:endParaRPr>
          </a:p>
          <a:p>
            <a:pPr indent="-292100" lvl="0" marL="457200" rtl="0" algn="just">
              <a:lnSpc>
                <a:spcPct val="115000"/>
              </a:lnSpc>
              <a:spcBef>
                <a:spcPts val="0"/>
              </a:spcBef>
              <a:buClr>
                <a:srgbClr val="000000"/>
              </a:buClr>
              <a:buSzPct val="100000"/>
              <a:buFont typeface="Verdana"/>
              <a:buChar char="★"/>
            </a:pPr>
            <a:r>
              <a:rPr b="1" lang="en" sz="1000">
                <a:latin typeface="Verdana"/>
                <a:ea typeface="Verdana"/>
                <a:cs typeface="Verdana"/>
                <a:sym typeface="Verdana"/>
              </a:rPr>
              <a:t>Kerahsiaan</a:t>
            </a:r>
            <a:r>
              <a:rPr lang="en" sz="1000">
                <a:latin typeface="Verdana"/>
                <a:ea typeface="Verdana"/>
                <a:cs typeface="Verdana"/>
                <a:sym typeface="Verdana"/>
              </a:rPr>
              <a:t>- mencegah maklumat rahsia dibaca atau diketahui oleh orang yang tidak berdaftar. Jenis capaian- boleh baca, lihat, cetak atau dengan hanya mengetahui kewujudan sesuatu objek atau aset dalam sistem komputer.</a:t>
            </a:r>
          </a:p>
          <a:p>
            <a:pPr indent="-292100" lvl="0" marL="457200" rtl="0" algn="just">
              <a:lnSpc>
                <a:spcPct val="115000"/>
              </a:lnSpc>
              <a:spcBef>
                <a:spcPts val="0"/>
              </a:spcBef>
              <a:buClr>
                <a:srgbClr val="000000"/>
              </a:buClr>
              <a:buSzPct val="100000"/>
              <a:buFont typeface="Verdana"/>
              <a:buChar char="★"/>
            </a:pPr>
            <a:r>
              <a:rPr b="1" lang="en" sz="1000">
                <a:latin typeface="Verdana"/>
                <a:ea typeface="Verdana"/>
                <a:cs typeface="Verdana"/>
                <a:sym typeface="Verdana"/>
              </a:rPr>
              <a:t>Integriti- </a:t>
            </a:r>
            <a:r>
              <a:rPr lang="en" sz="1000">
                <a:latin typeface="Verdana"/>
                <a:ea typeface="Verdana"/>
                <a:cs typeface="Verdana"/>
                <a:sym typeface="Verdana"/>
              </a:rPr>
              <a:t>mencegah sebarang ubah suai oleh orang yang tidak berdaftar. Jenis ubah suai: menulis, mengubah, menukar (status), hapus atau cipta.</a:t>
            </a:r>
          </a:p>
          <a:p>
            <a:pPr indent="-292100" lvl="0" marL="457200" rtl="0" algn="just">
              <a:lnSpc>
                <a:spcPct val="115000"/>
              </a:lnSpc>
              <a:spcBef>
                <a:spcPts val="0"/>
              </a:spcBef>
              <a:buClr>
                <a:srgbClr val="000000"/>
              </a:buClr>
              <a:buSzPct val="100000"/>
              <a:buFont typeface="Verdana"/>
              <a:buChar char="★"/>
            </a:pPr>
            <a:r>
              <a:rPr b="1" lang="en" sz="1000">
                <a:latin typeface="Verdana"/>
                <a:ea typeface="Verdana"/>
                <a:cs typeface="Verdana"/>
                <a:sym typeface="Verdana"/>
              </a:rPr>
              <a:t>Kesediaan-</a:t>
            </a:r>
            <a:r>
              <a:rPr lang="en" sz="1000">
                <a:latin typeface="Verdana"/>
                <a:ea typeface="Verdana"/>
                <a:cs typeface="Verdana"/>
                <a:sym typeface="Verdana"/>
              </a:rPr>
              <a:t> Orang yang berdaftar tidak sepatutnya dihalang dari mencapai suatu aset/data selagi beliau mempunyai capaian yang dibenarkan.</a:t>
            </a:r>
          </a:p>
          <a:p>
            <a:pPr indent="-292100" lvl="0" marL="457200" rtl="0" algn="just">
              <a:lnSpc>
                <a:spcPct val="115000"/>
              </a:lnSpc>
              <a:spcBef>
                <a:spcPts val="0"/>
              </a:spcBef>
              <a:buClr>
                <a:srgbClr val="000000"/>
              </a:buClr>
              <a:buSzPct val="100000"/>
              <a:buFont typeface="Verdana"/>
              <a:buChar char="★"/>
            </a:pPr>
            <a:r>
              <a:rPr b="1" lang="en" sz="1000">
                <a:latin typeface="Verdana"/>
                <a:ea typeface="Verdana"/>
                <a:cs typeface="Verdana"/>
                <a:sym typeface="Verdana"/>
              </a:rPr>
              <a:t>Penggunaan yang betul- </a:t>
            </a:r>
            <a:r>
              <a:rPr lang="en" sz="1000">
                <a:latin typeface="Verdana"/>
                <a:ea typeface="Verdana"/>
                <a:cs typeface="Verdana"/>
                <a:sym typeface="Verdana"/>
              </a:rPr>
              <a:t>Orang yang berdaftar menggunakan sistem komputer dengan cara betul atau dibenarkan. Jika diikuti, ini boleh mengelak kegagalan sistem, jenayah komputer atau kerosakan akibat kecuaian manusia.</a:t>
            </a:r>
          </a:p>
          <a:p>
            <a:pPr lvl="0" rtl="0" algn="just">
              <a:lnSpc>
                <a:spcPct val="115000"/>
              </a:lnSpc>
              <a:spcBef>
                <a:spcPts val="0"/>
              </a:spcBef>
              <a:buNone/>
            </a:pPr>
            <a:r>
              <a:t/>
            </a:r>
            <a:endParaRPr sz="1000">
              <a:latin typeface="Verdana"/>
              <a:ea typeface="Verdana"/>
              <a:cs typeface="Verdana"/>
              <a:sym typeface="Verdana"/>
            </a:endParaRPr>
          </a:p>
          <a:p>
            <a:pPr>
              <a:spcBef>
                <a:spcPts val="0"/>
              </a:spcBef>
              <a:buNone/>
            </a:pPr>
            <a:r>
              <a:t/>
            </a:r>
            <a:endParaRPr/>
          </a:p>
        </p:txBody>
      </p:sp>
      <p:pic>
        <p:nvPicPr>
          <p:cNvPr id="72" name="Shape 72"/>
          <p:cNvPicPr preferRelativeResize="0"/>
          <p:nvPr/>
        </p:nvPicPr>
        <p:blipFill>
          <a:blip r:embed="rId3">
            <a:alphaModFix/>
          </a:blip>
          <a:stretch>
            <a:fillRect/>
          </a:stretch>
        </p:blipFill>
        <p:spPr>
          <a:xfrm>
            <a:off x="6819075" y="0"/>
            <a:ext cx="2290274" cy="23717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95" name="Shape 195"/>
        <p:cNvGrpSpPr/>
        <p:nvPr/>
      </p:nvGrpSpPr>
      <p:grpSpPr>
        <a:xfrm>
          <a:off x="0" y="0"/>
          <a:ext cx="0" cy="0"/>
          <a:chOff x="0" y="0"/>
          <a:chExt cx="0" cy="0"/>
        </a:xfrm>
      </p:grpSpPr>
      <p:sp>
        <p:nvSpPr>
          <p:cNvPr id="196" name="Shape 196"/>
          <p:cNvSpPr txBox="1"/>
          <p:nvPr>
            <p:ph idx="1" type="body"/>
          </p:nvPr>
        </p:nvSpPr>
        <p:spPr>
          <a:xfrm>
            <a:off x="690600" y="1167400"/>
            <a:ext cx="7556699" cy="3543300"/>
          </a:xfrm>
          <a:prstGeom prst="rect">
            <a:avLst/>
          </a:prstGeom>
        </p:spPr>
        <p:txBody>
          <a:bodyPr anchorCtr="0" anchor="t" bIns="91425" lIns="91425" rIns="91425" tIns="91425">
            <a:noAutofit/>
          </a:bodyPr>
          <a:lstStyle/>
          <a:p>
            <a:pPr rtl="0">
              <a:lnSpc>
                <a:spcPct val="90000"/>
              </a:lnSpc>
              <a:spcBef>
                <a:spcPts val="1000"/>
              </a:spcBef>
              <a:spcAft>
                <a:spcPts val="0"/>
              </a:spcAft>
              <a:buNone/>
            </a:pPr>
            <a:r>
              <a:rPr b="1" lang="en" sz="2400">
                <a:solidFill>
                  <a:srgbClr val="000000"/>
                </a:solidFill>
                <a:latin typeface="Times New Roman"/>
                <a:ea typeface="Times New Roman"/>
                <a:cs typeface="Times New Roman"/>
                <a:sym typeface="Times New Roman"/>
              </a:rPr>
              <a:t>Kejahatan Komputer</a:t>
            </a:r>
          </a:p>
          <a:p>
            <a:pPr rtl="0">
              <a:lnSpc>
                <a:spcPct val="90000"/>
              </a:lnSpc>
              <a:spcBef>
                <a:spcPts val="1000"/>
              </a:spcBef>
              <a:spcAft>
                <a:spcPts val="0"/>
              </a:spcAft>
              <a:buNone/>
            </a:pPr>
            <a:r>
              <a:rPr lang="en" sz="2400">
                <a:solidFill>
                  <a:srgbClr val="000000"/>
                </a:solidFill>
                <a:latin typeface="Times New Roman"/>
                <a:ea typeface="Times New Roman"/>
                <a:cs typeface="Times New Roman"/>
                <a:sym typeface="Times New Roman"/>
              </a:rPr>
              <a:t>Kejahatan komputer atau </a:t>
            </a:r>
            <a:r>
              <a:rPr i="1" lang="en" sz="2400">
                <a:solidFill>
                  <a:srgbClr val="000000"/>
                </a:solidFill>
                <a:latin typeface="Times New Roman"/>
                <a:ea typeface="Times New Roman"/>
                <a:cs typeface="Times New Roman"/>
                <a:sym typeface="Times New Roman"/>
              </a:rPr>
              <a:t>computer crime</a:t>
            </a:r>
            <a:r>
              <a:rPr lang="en" sz="2400">
                <a:solidFill>
                  <a:srgbClr val="000000"/>
                </a:solidFill>
                <a:latin typeface="Times New Roman"/>
                <a:ea typeface="Times New Roman"/>
                <a:cs typeface="Times New Roman"/>
                <a:sym typeface="Times New Roman"/>
              </a:rPr>
              <a:t> adalah kejahatan  penggunaan komputer secara ilegal. Beberapa jenis kejahatan komputer meliputi </a:t>
            </a:r>
            <a:r>
              <a:rPr i="1" lang="en" sz="2400">
                <a:solidFill>
                  <a:srgbClr val="000000"/>
                </a:solidFill>
                <a:latin typeface="Times New Roman"/>
                <a:ea typeface="Times New Roman"/>
                <a:cs typeface="Times New Roman"/>
                <a:sym typeface="Times New Roman"/>
              </a:rPr>
              <a:t>Denial of Services</a:t>
            </a:r>
            <a:r>
              <a:rPr lang="en" sz="2400">
                <a:solidFill>
                  <a:srgbClr val="000000"/>
                </a:solidFill>
                <a:latin typeface="Times New Roman"/>
                <a:ea typeface="Times New Roman"/>
                <a:cs typeface="Times New Roman"/>
                <a:sym typeface="Times New Roman"/>
              </a:rPr>
              <a:t> (melumpuhkan layanan sebuah sistem komputer), penyebaran </a:t>
            </a:r>
            <a:r>
              <a:rPr lang="en" sz="2400">
                <a:solidFill>
                  <a:srgbClr val="000000"/>
                </a:solidFill>
                <a:latin typeface="Times New Roman"/>
                <a:ea typeface="Times New Roman"/>
                <a:cs typeface="Times New Roman"/>
                <a:sym typeface="Times New Roman"/>
                <a:hlinkClick r:id="rId3"/>
              </a:rPr>
              <a:t>virus, </a:t>
            </a:r>
            <a:r>
              <a:rPr i="1" lang="en" sz="2400">
                <a:solidFill>
                  <a:srgbClr val="000000"/>
                </a:solidFill>
                <a:latin typeface="Times New Roman"/>
                <a:ea typeface="Times New Roman"/>
                <a:cs typeface="Times New Roman"/>
                <a:sym typeface="Times New Roman"/>
                <a:hlinkClick r:id="rId4"/>
              </a:rPr>
              <a:t>spam</a:t>
            </a:r>
            <a:r>
              <a:rPr lang="en" sz="2400">
                <a:solidFill>
                  <a:srgbClr val="000000"/>
                </a:solidFill>
                <a:latin typeface="Times New Roman"/>
                <a:ea typeface="Times New Roman"/>
                <a:cs typeface="Times New Roman"/>
                <a:sym typeface="Times New Roman"/>
                <a:hlinkClick r:id="rId5"/>
              </a:rPr>
              <a:t>, </a:t>
            </a:r>
            <a:r>
              <a:rPr i="1" lang="en" sz="2400">
                <a:solidFill>
                  <a:srgbClr val="000000"/>
                </a:solidFill>
                <a:latin typeface="Times New Roman"/>
                <a:ea typeface="Times New Roman"/>
                <a:cs typeface="Times New Roman"/>
                <a:sym typeface="Times New Roman"/>
                <a:hlinkClick r:id="rId6"/>
              </a:rPr>
              <a:t>carding</a:t>
            </a:r>
            <a:r>
              <a:rPr lang="en" sz="2400">
                <a:solidFill>
                  <a:srgbClr val="000000"/>
                </a:solidFill>
                <a:latin typeface="Times New Roman"/>
                <a:ea typeface="Times New Roman"/>
                <a:cs typeface="Times New Roman"/>
                <a:sym typeface="Times New Roman"/>
                <a:hlinkClick r:id="rId7"/>
              </a:rPr>
              <a:t> (pencurian melalui internet) dan lain-lain.</a:t>
            </a:r>
          </a:p>
          <a:p>
            <a:pPr rtl="0">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rtl="0">
              <a:lnSpc>
                <a:spcPct val="90000"/>
              </a:lnSpc>
              <a:spcBef>
                <a:spcPts val="1000"/>
              </a:spcBef>
              <a:spcAft>
                <a:spcPts val="0"/>
              </a:spcAft>
              <a:buNone/>
            </a:pPr>
            <a:r>
              <a:t/>
            </a:r>
            <a:endParaRPr sz="2400">
              <a:solidFill>
                <a:srgbClr val="000000"/>
              </a:solidFill>
              <a:latin typeface="Times New Roman"/>
              <a:ea typeface="Times New Roman"/>
              <a:cs typeface="Times New Roman"/>
              <a:sym typeface="Times New Roman"/>
            </a:endParaRPr>
          </a:p>
          <a:p>
            <a:pPr>
              <a:spcBef>
                <a:spcPts val="0"/>
              </a:spcBef>
              <a:buNone/>
            </a:pPr>
            <a:r>
              <a:t/>
            </a:r>
            <a:endParaRPr sz="2400">
              <a:solidFill>
                <a:srgbClr val="000000"/>
              </a:solidFill>
              <a:latin typeface="Times New Roman"/>
              <a:ea typeface="Times New Roman"/>
              <a:cs typeface="Times New Roman"/>
              <a:sym typeface="Times New Roman"/>
            </a:endParaRPr>
          </a:p>
        </p:txBody>
      </p:sp>
      <p:sp>
        <p:nvSpPr>
          <p:cNvPr id="197" name="Shape 197"/>
          <p:cNvSpPr txBox="1"/>
          <p:nvPr/>
        </p:nvSpPr>
        <p:spPr>
          <a:xfrm>
            <a:off x="1085025" y="109875"/>
            <a:ext cx="6647400" cy="611100"/>
          </a:xfrm>
          <a:prstGeom prst="rect">
            <a:avLst/>
          </a:prstGeom>
          <a:noFill/>
          <a:ln>
            <a:noFill/>
          </a:ln>
        </p:spPr>
        <p:txBody>
          <a:bodyPr anchorCtr="0" anchor="t" bIns="91425" lIns="91425" rIns="91425" tIns="91425">
            <a:noAutofit/>
          </a:bodyPr>
          <a:lstStyle/>
          <a:p>
            <a:pPr algn="ctr">
              <a:spcBef>
                <a:spcPts val="0"/>
              </a:spcBef>
              <a:buNone/>
            </a:pPr>
            <a:r>
              <a:rPr b="1" lang="en" sz="3600">
                <a:latin typeface="Lobster"/>
                <a:ea typeface="Lobster"/>
                <a:cs typeface="Lobster"/>
                <a:sym typeface="Lobster"/>
              </a:rPr>
              <a:t>Masalah penggunaan komputer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Masalah penggunaan komputer</a:t>
            </a:r>
          </a:p>
          <a:p>
            <a:pPr>
              <a:spcBef>
                <a:spcPts val="0"/>
              </a:spcBef>
              <a:buNone/>
            </a:pPr>
            <a:r>
              <a:t/>
            </a:r>
            <a:endParaRPr/>
          </a:p>
        </p:txBody>
      </p:sp>
      <p:sp>
        <p:nvSpPr>
          <p:cNvPr id="203" name="Shape 203"/>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lnSpc>
                <a:spcPct val="90000"/>
              </a:lnSpc>
              <a:spcBef>
                <a:spcPts val="1000"/>
              </a:spcBef>
              <a:spcAft>
                <a:spcPts val="0"/>
              </a:spcAft>
              <a:buNone/>
            </a:pPr>
            <a:r>
              <a:rPr b="1" lang="en">
                <a:solidFill>
                  <a:srgbClr val="000000"/>
                </a:solidFill>
                <a:latin typeface="Times New Roman"/>
                <a:ea typeface="Times New Roman"/>
                <a:cs typeface="Times New Roman"/>
                <a:sym typeface="Times New Roman"/>
              </a:rPr>
              <a:t>Netiket</a:t>
            </a:r>
          </a:p>
          <a:p>
            <a:pPr>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Internet menjadi peluang baru dalam perkembangan </a:t>
            </a:r>
            <a:r>
              <a:rPr lang="en">
                <a:solidFill>
                  <a:srgbClr val="000000"/>
                </a:solidFill>
                <a:latin typeface="Times New Roman"/>
                <a:ea typeface="Times New Roman"/>
                <a:cs typeface="Times New Roman"/>
                <a:sym typeface="Times New Roman"/>
                <a:hlinkClick r:id="rId3"/>
              </a:rPr>
              <a:t>bisnis, </a:t>
            </a:r>
            <a:r>
              <a:rPr lang="en">
                <a:solidFill>
                  <a:srgbClr val="000000"/>
                </a:solidFill>
                <a:latin typeface="Times New Roman"/>
                <a:ea typeface="Times New Roman"/>
                <a:cs typeface="Times New Roman"/>
                <a:sym typeface="Times New Roman"/>
                <a:hlinkClick r:id="rId4"/>
              </a:rPr>
              <a:t>pendidikan, </a:t>
            </a:r>
            <a:r>
              <a:rPr lang="en">
                <a:solidFill>
                  <a:srgbClr val="000000"/>
                </a:solidFill>
                <a:latin typeface="Times New Roman"/>
                <a:ea typeface="Times New Roman"/>
                <a:cs typeface="Times New Roman"/>
                <a:sym typeface="Times New Roman"/>
                <a:hlinkClick r:id="rId5"/>
              </a:rPr>
              <a:t>kesehatan, layanan pemerintah dan bidang-bidang lainnya. Melalui internet, interaksi manusia dapat dilakukan tanpa harus bertatap muka. Tingginya tingkat pemakaian internet di dunia melahirkan sebuah aturan baru di bidang internet yaitu netiket. Netiket merupakan sebuah etika acuan dalam berkomunikasi menggunakan internet. Standar netiket ditetapkan oleh IETF (</a:t>
            </a:r>
            <a:r>
              <a:rPr i="1" lang="en">
                <a:solidFill>
                  <a:srgbClr val="000000"/>
                </a:solidFill>
                <a:latin typeface="Times New Roman"/>
                <a:ea typeface="Times New Roman"/>
                <a:cs typeface="Times New Roman"/>
                <a:sym typeface="Times New Roman"/>
                <a:hlinkClick r:id="rId6"/>
              </a:rPr>
              <a:t>The Internet Engineering Task Force</a:t>
            </a:r>
            <a:r>
              <a:rPr lang="en">
                <a:solidFill>
                  <a:srgbClr val="000000"/>
                </a:solidFill>
                <a:latin typeface="Times New Roman"/>
                <a:ea typeface="Times New Roman"/>
                <a:cs typeface="Times New Roman"/>
                <a:sym typeface="Times New Roman"/>
                <a:hlinkClick r:id="rId7"/>
              </a:rPr>
              <a:t>), sebuah </a:t>
            </a:r>
            <a:r>
              <a:rPr lang="en">
                <a:solidFill>
                  <a:srgbClr val="000000"/>
                </a:solidFill>
                <a:latin typeface="Times New Roman"/>
                <a:ea typeface="Times New Roman"/>
                <a:cs typeface="Times New Roman"/>
                <a:sym typeface="Times New Roman"/>
              </a:rPr>
              <a:t>komunitas internasional yang terdiri dari operator, perancang jaringan dan peneliti yang terkait dengan pengoperasian internet.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Masalah penggunaan komputer</a:t>
            </a:r>
          </a:p>
          <a:p>
            <a:pPr>
              <a:spcBef>
                <a:spcPts val="0"/>
              </a:spcBef>
              <a:buNone/>
            </a:pPr>
            <a:r>
              <a:t/>
            </a:r>
            <a:endParaRPr/>
          </a:p>
        </p:txBody>
      </p:sp>
      <p:sp>
        <p:nvSpPr>
          <p:cNvPr id="209" name="Shape 209"/>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lnSpc>
                <a:spcPct val="90000"/>
              </a:lnSpc>
              <a:spcBef>
                <a:spcPts val="1000"/>
              </a:spcBef>
              <a:spcAft>
                <a:spcPts val="0"/>
              </a:spcAft>
              <a:buNone/>
            </a:pPr>
            <a:r>
              <a:rPr b="1" lang="en">
                <a:solidFill>
                  <a:srgbClr val="000000"/>
                </a:solidFill>
                <a:latin typeface="Times New Roman"/>
                <a:ea typeface="Times New Roman"/>
                <a:cs typeface="Times New Roman"/>
                <a:sym typeface="Times New Roman"/>
              </a:rPr>
              <a:t>E-commerce</a:t>
            </a:r>
          </a:p>
          <a:p>
            <a:pPr rtl="0">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Berkembangnya penggunaan internet di dunia berpengaruh terhadap kondisi </a:t>
            </a:r>
            <a:r>
              <a:rPr lang="en">
                <a:solidFill>
                  <a:srgbClr val="000000"/>
                </a:solidFill>
                <a:latin typeface="Times New Roman"/>
                <a:ea typeface="Times New Roman"/>
                <a:cs typeface="Times New Roman"/>
                <a:sym typeface="Times New Roman"/>
                <a:hlinkClick r:id="rId3"/>
              </a:rPr>
              <a:t>ekonomi dan perdagangan negara. Melalui internet, transaksi perdagangan dapat dilakukan dengan cepat dan efisien. Akan tetapi, perdagangan melalui internet atau yang lebih dikenal dengan </a:t>
            </a:r>
            <a:r>
              <a:rPr i="1" lang="en">
                <a:solidFill>
                  <a:srgbClr val="000000"/>
                </a:solidFill>
                <a:latin typeface="Times New Roman"/>
                <a:ea typeface="Times New Roman"/>
                <a:cs typeface="Times New Roman"/>
                <a:sym typeface="Times New Roman"/>
                <a:hlinkClick r:id="rId4"/>
              </a:rPr>
              <a:t>e-commerce</a:t>
            </a:r>
            <a:r>
              <a:rPr lang="en">
                <a:solidFill>
                  <a:srgbClr val="000000"/>
                </a:solidFill>
                <a:latin typeface="Times New Roman"/>
                <a:ea typeface="Times New Roman"/>
                <a:cs typeface="Times New Roman"/>
                <a:sym typeface="Times New Roman"/>
                <a:hlinkClick r:id="rId5"/>
              </a:rPr>
              <a:t> ini menghasilkan permasalahan baru seperti perlindungan konsumen, permasalahan kontrak transaksi, masalah pajak dan kasus-kasus pemalsuan tanda tangan digital. Untuk menangani permasalahan tersebut, para penjual dan pembeli menggunakan</a:t>
            </a:r>
            <a:r>
              <a:rPr i="1" lang="en">
                <a:solidFill>
                  <a:srgbClr val="000000"/>
                </a:solidFill>
                <a:latin typeface="Times New Roman"/>
                <a:ea typeface="Times New Roman"/>
                <a:cs typeface="Times New Roman"/>
                <a:sym typeface="Times New Roman"/>
                <a:hlinkClick r:id="rId6"/>
              </a:rPr>
              <a:t>Uncitral Model Law on Electronic Commerce</a:t>
            </a:r>
            <a:r>
              <a:rPr lang="en">
                <a:solidFill>
                  <a:srgbClr val="000000"/>
                </a:solidFill>
                <a:latin typeface="Times New Roman"/>
                <a:ea typeface="Times New Roman"/>
                <a:cs typeface="Times New Roman"/>
                <a:sym typeface="Times New Roman"/>
                <a:hlinkClick r:id="rId7"/>
              </a:rPr>
              <a:t> 1996 sebagai acuan dalam melakukan transaksi lewat internet.</a:t>
            </a:r>
          </a:p>
          <a:p>
            <a:pPr>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Masalah penggunaan komputer</a:t>
            </a:r>
          </a:p>
          <a:p>
            <a:pPr>
              <a:spcBef>
                <a:spcPts val="0"/>
              </a:spcBef>
              <a:buNone/>
            </a:pPr>
            <a:r>
              <a:t/>
            </a:r>
            <a:endParaRPr/>
          </a:p>
        </p:txBody>
      </p:sp>
      <p:sp>
        <p:nvSpPr>
          <p:cNvPr id="215" name="Shape 215"/>
          <p:cNvSpPr txBox="1"/>
          <p:nvPr>
            <p:ph idx="1" type="body"/>
          </p:nvPr>
        </p:nvSpPr>
        <p:spPr>
          <a:xfrm>
            <a:off x="311700" y="1266325"/>
            <a:ext cx="8520599" cy="3302700"/>
          </a:xfrm>
          <a:prstGeom prst="rect">
            <a:avLst/>
          </a:prstGeom>
        </p:spPr>
        <p:txBody>
          <a:bodyPr anchorCtr="0" anchor="t" bIns="91425" lIns="91425" rIns="91425" tIns="91425">
            <a:noAutofit/>
          </a:bodyPr>
          <a:lstStyle/>
          <a:p>
            <a:pPr rtl="0">
              <a:lnSpc>
                <a:spcPct val="90000"/>
              </a:lnSpc>
              <a:spcBef>
                <a:spcPts val="1000"/>
              </a:spcBef>
              <a:spcAft>
                <a:spcPts val="0"/>
              </a:spcAft>
              <a:buNone/>
            </a:pPr>
            <a:r>
              <a:rPr b="1" lang="en">
                <a:solidFill>
                  <a:srgbClr val="000000"/>
                </a:solidFill>
                <a:latin typeface="Times New Roman"/>
                <a:ea typeface="Times New Roman"/>
                <a:cs typeface="Times New Roman"/>
                <a:sym typeface="Times New Roman"/>
              </a:rPr>
              <a:t>Pelanggaran HAKI (Hak Atas Kekayaan Intelektual)</a:t>
            </a:r>
          </a:p>
          <a:p>
            <a:pPr>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•Berbagai kemudahan yang ditawarkan oleh internet menyebabkan terjadinya pelanggaran HAKI seperti pembajakan program komputer, penjualan program ilegal dan pengunduhan ilegal.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Masalah penggunaan komputer</a:t>
            </a:r>
          </a:p>
          <a:p>
            <a:pPr>
              <a:spcBef>
                <a:spcPts val="0"/>
              </a:spcBef>
              <a:buNone/>
            </a:pPr>
            <a:r>
              <a:t/>
            </a:r>
            <a:endParaRPr/>
          </a:p>
        </p:txBody>
      </p:sp>
      <p:sp>
        <p:nvSpPr>
          <p:cNvPr id="221" name="Shape 221"/>
          <p:cNvSpPr txBox="1"/>
          <p:nvPr>
            <p:ph idx="1" type="body"/>
          </p:nvPr>
        </p:nvSpPr>
        <p:spPr>
          <a:xfrm>
            <a:off x="1030075" y="1266325"/>
            <a:ext cx="6777899" cy="3302700"/>
          </a:xfrm>
          <a:prstGeom prst="rect">
            <a:avLst/>
          </a:prstGeom>
        </p:spPr>
        <p:txBody>
          <a:bodyPr anchorCtr="0" anchor="t" bIns="91425" lIns="91425" rIns="91425" tIns="91425">
            <a:noAutofit/>
          </a:bodyPr>
          <a:lstStyle/>
          <a:p>
            <a:pPr rtl="0">
              <a:lnSpc>
                <a:spcPct val="90000"/>
              </a:lnSpc>
              <a:spcBef>
                <a:spcPts val="1000"/>
              </a:spcBef>
              <a:spcAft>
                <a:spcPts val="0"/>
              </a:spcAft>
              <a:buNone/>
            </a:pPr>
            <a:r>
              <a:rPr b="1" lang="en">
                <a:solidFill>
                  <a:srgbClr val="000000"/>
                </a:solidFill>
                <a:latin typeface="Times New Roman"/>
                <a:ea typeface="Times New Roman"/>
                <a:cs typeface="Times New Roman"/>
                <a:sym typeface="Times New Roman"/>
              </a:rPr>
              <a:t>Tanggung Jawab Profesi</a:t>
            </a:r>
          </a:p>
          <a:p>
            <a:pPr rtl="0">
              <a:lnSpc>
                <a:spcPct val="90000"/>
              </a:lnSpc>
              <a:spcBef>
                <a:spcPts val="1000"/>
              </a:spcBef>
              <a:spcAft>
                <a:spcPts val="0"/>
              </a:spcAft>
              <a:buNone/>
            </a:pPr>
            <a:r>
              <a:rPr lang="en">
                <a:solidFill>
                  <a:srgbClr val="000000"/>
                </a:solidFill>
                <a:latin typeface="Times New Roman"/>
                <a:ea typeface="Times New Roman"/>
                <a:cs typeface="Times New Roman"/>
                <a:sym typeface="Times New Roman"/>
              </a:rPr>
              <a:t>Berkembangnya teknologi komputer telah membuka lapangan kerja baru seperti </a:t>
            </a:r>
            <a:r>
              <a:rPr i="1" lang="en">
                <a:solidFill>
                  <a:srgbClr val="000000"/>
                </a:solidFill>
                <a:latin typeface="Times New Roman"/>
                <a:ea typeface="Times New Roman"/>
                <a:cs typeface="Times New Roman"/>
                <a:sym typeface="Times New Roman"/>
              </a:rPr>
              <a:t>programmer</a:t>
            </a:r>
            <a:r>
              <a:rPr lang="en">
                <a:solidFill>
                  <a:srgbClr val="000000"/>
                </a:solidFill>
                <a:latin typeface="Times New Roman"/>
                <a:ea typeface="Times New Roman"/>
                <a:cs typeface="Times New Roman"/>
                <a:sym typeface="Times New Roman"/>
              </a:rPr>
              <a:t>, teknisi mesin komputer, desainer grafis dan lain-lain. Para pekerja memiliki interaksi yang sangat tinggi dengan komputer sehingga diperlukan pemahaman mendalam mengenai etika komputer dan tanggung jawab profesi yang berlaku.</a:t>
            </a:r>
          </a:p>
          <a:p>
            <a:pPr rtl="0">
              <a:spcBef>
                <a:spcPts val="0"/>
              </a:spcBef>
              <a:buNone/>
            </a:pPr>
            <a:r>
              <a:t/>
            </a:r>
            <a:endParaRPr>
              <a:solidFill>
                <a:srgbClr val="000000"/>
              </a:solidFill>
              <a:latin typeface="Times New Roman"/>
              <a:ea typeface="Times New Roman"/>
              <a:cs typeface="Times New Roman"/>
              <a:sym typeface="Times New Roman"/>
            </a:endParaRPr>
          </a:p>
          <a:p>
            <a:pPr>
              <a:spcBef>
                <a:spcPts val="0"/>
              </a:spcBef>
              <a:buNone/>
            </a:pPr>
            <a:r>
              <a:t/>
            </a:r>
            <a:endParaRPr>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76" name="Shape 76"/>
        <p:cNvGrpSpPr/>
        <p:nvPr/>
      </p:nvGrpSpPr>
      <p:grpSpPr>
        <a:xfrm>
          <a:off x="0" y="0"/>
          <a:ext cx="0" cy="0"/>
          <a:chOff x="0" y="0"/>
          <a:chExt cx="0" cy="0"/>
        </a:xfrm>
      </p:grpSpPr>
      <p:sp>
        <p:nvSpPr>
          <p:cNvPr id="77" name="Shape 77"/>
          <p:cNvSpPr txBox="1"/>
          <p:nvPr>
            <p:ph type="title"/>
          </p:nvPr>
        </p:nvSpPr>
        <p:spPr>
          <a:xfrm>
            <a:off x="623400" y="129675"/>
            <a:ext cx="7017299" cy="572699"/>
          </a:xfrm>
          <a:prstGeom prst="rect">
            <a:avLst/>
          </a:prstGeom>
        </p:spPr>
        <p:txBody>
          <a:bodyPr anchorCtr="0" anchor="t" bIns="91425" lIns="91425" rIns="91425" tIns="91425">
            <a:noAutofit/>
          </a:bodyPr>
          <a:lstStyle/>
          <a:p>
            <a:pPr rtl="0" algn="ctr">
              <a:spcBef>
                <a:spcPts val="0"/>
              </a:spcBef>
              <a:buNone/>
            </a:pPr>
            <a:r>
              <a:rPr b="1" lang="en" sz="3600">
                <a:solidFill>
                  <a:srgbClr val="000000"/>
                </a:solidFill>
                <a:latin typeface="Lobster"/>
                <a:ea typeface="Lobster"/>
                <a:cs typeface="Lobster"/>
                <a:sym typeface="Lobster"/>
              </a:rPr>
              <a:t>Ancaman keselamatan komputer</a:t>
            </a:r>
          </a:p>
          <a:p>
            <a:pPr rtl="0">
              <a:lnSpc>
                <a:spcPct val="115000"/>
              </a:lnSpc>
              <a:spcBef>
                <a:spcPts val="800"/>
              </a:spcBef>
              <a:buNone/>
            </a:pPr>
            <a:r>
              <a:rPr b="0" lang="en" sz="3200">
                <a:solidFill>
                  <a:srgbClr val="000000"/>
                </a:solidFill>
                <a:latin typeface="Calibri"/>
                <a:ea typeface="Calibri"/>
                <a:cs typeface="Calibri"/>
                <a:sym typeface="Calibri"/>
              </a:rPr>
              <a:t> </a:t>
            </a:r>
          </a:p>
          <a:p>
            <a:pPr algn="ctr">
              <a:spcBef>
                <a:spcPts val="0"/>
              </a:spcBef>
              <a:buNone/>
            </a:pPr>
            <a:r>
              <a:t/>
            </a:r>
            <a:endParaRPr>
              <a:solidFill>
                <a:srgbClr val="000000"/>
              </a:solidFill>
              <a:latin typeface="Lobster"/>
              <a:ea typeface="Lobster"/>
              <a:cs typeface="Lobster"/>
              <a:sym typeface="Lobster"/>
            </a:endParaRPr>
          </a:p>
        </p:txBody>
      </p:sp>
      <p:sp>
        <p:nvSpPr>
          <p:cNvPr id="78" name="Shape 78"/>
          <p:cNvSpPr/>
          <p:nvPr/>
        </p:nvSpPr>
        <p:spPr>
          <a:xfrm>
            <a:off x="686700" y="892725"/>
            <a:ext cx="2836199" cy="572699"/>
          </a:xfrm>
          <a:prstGeom prst="flowChartAlternateProcess">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3200">
                <a:latin typeface="Calibri"/>
                <a:ea typeface="Calibri"/>
                <a:cs typeface="Calibri"/>
                <a:sym typeface="Calibri"/>
              </a:rPr>
              <a:t> Jenis Ancaman</a:t>
            </a:r>
          </a:p>
        </p:txBody>
      </p:sp>
      <p:pic>
        <p:nvPicPr>
          <p:cNvPr id="79" name="Shape 79"/>
          <p:cNvPicPr preferRelativeResize="0"/>
          <p:nvPr/>
        </p:nvPicPr>
        <p:blipFill>
          <a:blip r:embed="rId3">
            <a:alphaModFix amt="33000"/>
          </a:blip>
          <a:stretch>
            <a:fillRect/>
          </a:stretch>
        </p:blipFill>
        <p:spPr>
          <a:xfrm>
            <a:off x="686700" y="1465425"/>
            <a:ext cx="7189924" cy="3595675"/>
          </a:xfrm>
          <a:prstGeom prst="rect">
            <a:avLst/>
          </a:prstGeom>
          <a:noFill/>
          <a:ln>
            <a:noFill/>
          </a:ln>
        </p:spPr>
      </p:pic>
      <p:sp>
        <p:nvSpPr>
          <p:cNvPr id="80" name="Shape 80"/>
          <p:cNvSpPr txBox="1"/>
          <p:nvPr/>
        </p:nvSpPr>
        <p:spPr>
          <a:xfrm>
            <a:off x="872125" y="1716800"/>
            <a:ext cx="7640700" cy="3000000"/>
          </a:xfrm>
          <a:prstGeom prst="rect">
            <a:avLst/>
          </a:prstGeom>
          <a:noFill/>
          <a:ln>
            <a:noFill/>
          </a:ln>
        </p:spPr>
        <p:txBody>
          <a:bodyPr anchorCtr="0" anchor="ctr" bIns="91425" lIns="91425" rIns="91425" tIns="91425">
            <a:noAutofit/>
          </a:bodyPr>
          <a:lstStyle/>
          <a:p>
            <a:pPr lvl="0" rtl="0">
              <a:lnSpc>
                <a:spcPct val="115000"/>
              </a:lnSpc>
              <a:spcBef>
                <a:spcPts val="800"/>
              </a:spcBef>
              <a:buNone/>
            </a:pPr>
            <a:r>
              <a:rPr lang="en" sz="3200">
                <a:latin typeface="Calibri"/>
                <a:ea typeface="Calibri"/>
                <a:cs typeface="Calibri"/>
                <a:sym typeface="Calibri"/>
              </a:rPr>
              <a:t>Virus</a:t>
            </a:r>
          </a:p>
          <a:p>
            <a:pPr indent="-381000" lvl="0" marL="457200" rtl="0">
              <a:lnSpc>
                <a:spcPct val="115000"/>
              </a:lnSpc>
              <a:spcBef>
                <a:spcPts val="600"/>
              </a:spcBef>
              <a:buClr>
                <a:srgbClr val="000000"/>
              </a:buClr>
              <a:buSzPct val="100000"/>
              <a:buFont typeface="PT Sans Narrow"/>
              <a:buChar char="★"/>
            </a:pPr>
            <a:r>
              <a:rPr lang="en" sz="2400">
                <a:latin typeface="Calibri"/>
                <a:ea typeface="Calibri"/>
                <a:cs typeface="Calibri"/>
                <a:sym typeface="Calibri"/>
              </a:rPr>
              <a:t>Satu program yang membiak dengan menjangkiti fail atau program lain di dalam komputer</a:t>
            </a:r>
          </a:p>
          <a:p>
            <a:pPr indent="-381000" lvl="0" marL="457200" rtl="0">
              <a:lnSpc>
                <a:spcPct val="115000"/>
              </a:lnSpc>
              <a:spcBef>
                <a:spcPts val="600"/>
              </a:spcBef>
              <a:buClr>
                <a:srgbClr val="000000"/>
              </a:buClr>
              <a:buSzPct val="100000"/>
              <a:buFont typeface="PT Sans Narrow"/>
              <a:buChar char="★"/>
            </a:pPr>
            <a:r>
              <a:rPr lang="en" sz="2400">
                <a:latin typeface="Calibri"/>
                <a:ea typeface="Calibri"/>
                <a:cs typeface="Calibri"/>
                <a:sym typeface="Calibri"/>
              </a:rPr>
              <a:t>Menganggu sistem komputer seperti ‘windows’ dan ‘hard disk’.</a:t>
            </a:r>
          </a:p>
          <a:p>
            <a:pPr indent="-381000" lvl="0" marL="457200" rtl="0">
              <a:lnSpc>
                <a:spcPct val="115000"/>
              </a:lnSpc>
              <a:spcBef>
                <a:spcPts val="600"/>
              </a:spcBef>
              <a:buClr>
                <a:srgbClr val="000000"/>
              </a:buClr>
              <a:buSzPct val="100000"/>
              <a:buFont typeface="PT Sans Narrow"/>
              <a:buChar char="★"/>
            </a:pPr>
            <a:r>
              <a:rPr lang="en" sz="2400">
                <a:latin typeface="Calibri"/>
                <a:ea typeface="Calibri"/>
                <a:cs typeface="Calibri"/>
                <a:sym typeface="Calibri"/>
              </a:rPr>
              <a:t>Mudah merebak menerusi e-mel, disket, ‘hary drive’ dan lain-lain.</a:t>
            </a:r>
          </a:p>
          <a:p>
            <a:pPr lvl="0" rtl="0" algn="ctr">
              <a:spcBef>
                <a:spcPts val="0"/>
              </a:spcBef>
              <a:buNone/>
            </a:pPr>
            <a:r>
              <a:t/>
            </a:r>
            <a:endParaRPr b="1" sz="3600">
              <a:latin typeface="Lobster"/>
              <a:ea typeface="Lobster"/>
              <a:cs typeface="Lobster"/>
              <a:sym typeface="Lobste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84" name="Shape 84"/>
        <p:cNvGrpSpPr/>
        <p:nvPr/>
      </p:nvGrpSpPr>
      <p:grpSpPr>
        <a:xfrm>
          <a:off x="0" y="0"/>
          <a:ext cx="0" cy="0"/>
          <a:chOff x="0" y="0"/>
          <a:chExt cx="0" cy="0"/>
        </a:xfrm>
      </p:grpSpPr>
      <p:sp>
        <p:nvSpPr>
          <p:cNvPr id="85" name="Shape 85"/>
          <p:cNvSpPr txBox="1"/>
          <p:nvPr/>
        </p:nvSpPr>
        <p:spPr>
          <a:xfrm>
            <a:off x="998875" y="525375"/>
            <a:ext cx="6375899" cy="817199"/>
          </a:xfrm>
          <a:prstGeom prst="rect">
            <a:avLst/>
          </a:prstGeom>
          <a:noFill/>
          <a:ln>
            <a:noFill/>
          </a:ln>
        </p:spPr>
        <p:txBody>
          <a:bodyPr anchorCtr="0" anchor="t" bIns="91425" lIns="91425" rIns="91425" tIns="91425">
            <a:noAutofit/>
          </a:bodyPr>
          <a:lstStyle/>
          <a:p>
            <a:pPr rtl="0" algn="ctr">
              <a:spcBef>
                <a:spcPts val="0"/>
              </a:spcBef>
              <a:buNone/>
            </a:pPr>
            <a:r>
              <a:rPr b="1" lang="en" sz="3600">
                <a:latin typeface="Lobster"/>
                <a:ea typeface="Lobster"/>
                <a:cs typeface="Lobster"/>
                <a:sym typeface="Lobster"/>
              </a:rPr>
              <a:t>Ancaman keselamatan komputer</a:t>
            </a:r>
          </a:p>
          <a:p>
            <a:pPr>
              <a:spcBef>
                <a:spcPts val="0"/>
              </a:spcBef>
              <a:buNone/>
            </a:pPr>
            <a:r>
              <a:t/>
            </a:r>
            <a:endParaRPr sz="2400"/>
          </a:p>
        </p:txBody>
      </p:sp>
      <p:pic>
        <p:nvPicPr>
          <p:cNvPr id="86" name="Shape 86"/>
          <p:cNvPicPr preferRelativeResize="0"/>
          <p:nvPr/>
        </p:nvPicPr>
        <p:blipFill>
          <a:blip r:embed="rId3">
            <a:alphaModFix amt="21000"/>
          </a:blip>
          <a:stretch>
            <a:fillRect/>
          </a:stretch>
        </p:blipFill>
        <p:spPr>
          <a:xfrm>
            <a:off x="1325350" y="1373425"/>
            <a:ext cx="6285100" cy="3544849"/>
          </a:xfrm>
          <a:prstGeom prst="rect">
            <a:avLst/>
          </a:prstGeom>
          <a:noFill/>
          <a:ln>
            <a:noFill/>
          </a:ln>
        </p:spPr>
      </p:pic>
      <p:sp>
        <p:nvSpPr>
          <p:cNvPr id="87" name="Shape 87"/>
          <p:cNvSpPr txBox="1"/>
          <p:nvPr/>
        </p:nvSpPr>
        <p:spPr>
          <a:xfrm>
            <a:off x="885850" y="1373425"/>
            <a:ext cx="7004400" cy="3000000"/>
          </a:xfrm>
          <a:prstGeom prst="rect">
            <a:avLst/>
          </a:prstGeom>
          <a:noFill/>
          <a:ln>
            <a:noFill/>
          </a:ln>
        </p:spPr>
        <p:txBody>
          <a:bodyPr anchorCtr="0" anchor="ctr" bIns="91425" lIns="91425" rIns="91425" tIns="91425">
            <a:noAutofit/>
          </a:bodyPr>
          <a:lstStyle/>
          <a:p>
            <a:pPr lvl="0" rtl="0">
              <a:lnSpc>
                <a:spcPct val="115000"/>
              </a:lnSpc>
              <a:spcBef>
                <a:spcPts val="800"/>
              </a:spcBef>
              <a:buNone/>
            </a:pPr>
            <a:r>
              <a:rPr lang="en" sz="3200">
                <a:latin typeface="Calibri"/>
                <a:ea typeface="Calibri"/>
                <a:cs typeface="Calibri"/>
                <a:sym typeface="Calibri"/>
              </a:rPr>
              <a:t>Hacker</a:t>
            </a:r>
          </a:p>
          <a:p>
            <a:pPr indent="-381000" lvl="0" marL="457200" rtl="0">
              <a:lnSpc>
                <a:spcPct val="115000"/>
              </a:lnSpc>
              <a:spcBef>
                <a:spcPts val="600"/>
              </a:spcBef>
              <a:buClr>
                <a:srgbClr val="000000"/>
              </a:buClr>
              <a:buSzPct val="100000"/>
              <a:buFont typeface="Calibri"/>
              <a:buChar char="★"/>
            </a:pPr>
            <a:r>
              <a:rPr lang="en" sz="2400">
                <a:latin typeface="Calibri"/>
                <a:ea typeface="Calibri"/>
                <a:cs typeface="Calibri"/>
                <a:sym typeface="Calibri"/>
              </a:rPr>
              <a:t>Individu yang menceroboh sistem komputer tanpa kebenaran untuk melihat data, mencuri data dan melakukan kerosakan-kerosakan lain.</a:t>
            </a:r>
          </a:p>
          <a:p>
            <a:pPr lvl="0" rtl="0">
              <a:lnSpc>
                <a:spcPct val="115000"/>
              </a:lnSpc>
              <a:spcBef>
                <a:spcPts val="0"/>
              </a:spcBef>
              <a:spcAft>
                <a:spcPts val="1600"/>
              </a:spcAft>
              <a:buNone/>
            </a:pPr>
            <a:r>
              <a:t/>
            </a:r>
            <a:endParaRPr b="1" sz="3600">
              <a:solidFill>
                <a:schemeClr val="accent1"/>
              </a:solidFill>
              <a:latin typeface="PT Sans Narrow"/>
              <a:ea typeface="PT Sans Narrow"/>
              <a:cs typeface="PT Sans Narrow"/>
              <a:sym typeface="PT Sans Narrow"/>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Ancaman keselamatan komputer</a:t>
            </a:r>
          </a:p>
          <a:p>
            <a:pPr rtl="0">
              <a:spcBef>
                <a:spcPts val="0"/>
              </a:spcBef>
              <a:buNone/>
            </a:pPr>
            <a:r>
              <a:t/>
            </a:r>
            <a:endParaRPr b="0" sz="2400">
              <a:solidFill>
                <a:srgbClr val="000000"/>
              </a:solidFill>
              <a:latin typeface="Arial"/>
              <a:ea typeface="Arial"/>
              <a:cs typeface="Arial"/>
              <a:sym typeface="Arial"/>
            </a:endParaRPr>
          </a:p>
          <a:p>
            <a:pPr>
              <a:spcBef>
                <a:spcPts val="0"/>
              </a:spcBef>
              <a:buNone/>
            </a:pPr>
            <a:r>
              <a:t/>
            </a:r>
            <a:endParaRPr/>
          </a:p>
        </p:txBody>
      </p:sp>
      <p:pic>
        <p:nvPicPr>
          <p:cNvPr id="93" name="Shape 93"/>
          <p:cNvPicPr preferRelativeResize="0"/>
          <p:nvPr/>
        </p:nvPicPr>
        <p:blipFill>
          <a:blip r:embed="rId3">
            <a:alphaModFix amt="41000"/>
          </a:blip>
          <a:stretch>
            <a:fillRect/>
          </a:stretch>
        </p:blipFill>
        <p:spPr>
          <a:xfrm>
            <a:off x="569975" y="1277300"/>
            <a:ext cx="7869775" cy="3618975"/>
          </a:xfrm>
          <a:prstGeom prst="rect">
            <a:avLst/>
          </a:prstGeom>
          <a:noFill/>
          <a:ln>
            <a:noFill/>
          </a:ln>
        </p:spPr>
      </p:pic>
      <p:sp>
        <p:nvSpPr>
          <p:cNvPr id="94" name="Shape 94"/>
          <p:cNvSpPr txBox="1"/>
          <p:nvPr/>
        </p:nvSpPr>
        <p:spPr>
          <a:xfrm>
            <a:off x="714175" y="1387175"/>
            <a:ext cx="7725600" cy="2938199"/>
          </a:xfrm>
          <a:prstGeom prst="rect">
            <a:avLst/>
          </a:prstGeom>
          <a:noFill/>
          <a:ln>
            <a:noFill/>
          </a:ln>
        </p:spPr>
        <p:txBody>
          <a:bodyPr anchorCtr="0" anchor="ctr" bIns="91425" lIns="91425" rIns="91425" tIns="91425">
            <a:noAutofit/>
          </a:bodyPr>
          <a:lstStyle/>
          <a:p>
            <a:pPr lvl="0" rtl="0">
              <a:lnSpc>
                <a:spcPct val="115000"/>
              </a:lnSpc>
              <a:spcBef>
                <a:spcPts val="600"/>
              </a:spcBef>
              <a:buNone/>
            </a:pPr>
            <a:r>
              <a:rPr lang="en" sz="1800">
                <a:latin typeface="Calibri"/>
                <a:ea typeface="Calibri"/>
                <a:cs typeface="Calibri"/>
                <a:sym typeface="Calibri"/>
              </a:rPr>
              <a:t>Cecacing (worm)</a:t>
            </a:r>
          </a:p>
          <a:p>
            <a:pPr indent="-342900" lvl="0" marL="457200" rtl="0">
              <a:lnSpc>
                <a:spcPct val="115000"/>
              </a:lnSpc>
              <a:spcBef>
                <a:spcPts val="600"/>
              </a:spcBef>
              <a:buSzPct val="100000"/>
              <a:buChar char="★"/>
            </a:pPr>
            <a:r>
              <a:rPr lang="en" sz="1800">
                <a:latin typeface="Calibri"/>
                <a:ea typeface="Calibri"/>
                <a:cs typeface="Calibri"/>
                <a:sym typeface="Calibri"/>
              </a:rPr>
              <a:t>Satu program yang berupaya membiak dengan menyalin dirinya sendiri</a:t>
            </a:r>
          </a:p>
          <a:p>
            <a:pPr indent="-342900" lvl="0" marL="457200" rtl="0">
              <a:lnSpc>
                <a:spcPct val="115000"/>
              </a:lnSpc>
              <a:spcBef>
                <a:spcPts val="600"/>
              </a:spcBef>
              <a:buSzPct val="100000"/>
              <a:buChar char="★"/>
            </a:pPr>
            <a:r>
              <a:rPr lang="en" sz="1800">
                <a:latin typeface="Calibri"/>
                <a:ea typeface="Calibri"/>
                <a:cs typeface="Calibri"/>
                <a:sym typeface="Calibri"/>
              </a:rPr>
              <a:t>Tidak menjangkiti fail-fail atau program-program lain</a:t>
            </a:r>
          </a:p>
          <a:p>
            <a:pPr indent="-342900" lvl="0" marL="457200" rtl="0">
              <a:lnSpc>
                <a:spcPct val="115000"/>
              </a:lnSpc>
              <a:spcBef>
                <a:spcPts val="600"/>
              </a:spcBef>
              <a:buSzPct val="100000"/>
              <a:buChar char="★"/>
            </a:pPr>
            <a:r>
              <a:rPr lang="en" sz="1800">
                <a:latin typeface="Calibri"/>
                <a:ea typeface="Calibri"/>
                <a:cs typeface="Calibri"/>
                <a:sym typeface="Calibri"/>
              </a:rPr>
              <a:t>Menganggu sistem komputer sama seperti virus</a:t>
            </a:r>
          </a:p>
          <a:p>
            <a:pPr indent="-342900" lvl="0" marL="457200" rtl="0">
              <a:lnSpc>
                <a:spcPct val="115000"/>
              </a:lnSpc>
              <a:spcBef>
                <a:spcPts val="600"/>
              </a:spcBef>
              <a:buSzPct val="100000"/>
              <a:buChar char="★"/>
            </a:pPr>
            <a:r>
              <a:rPr lang="en" sz="1800">
                <a:latin typeface="Calibri"/>
                <a:ea typeface="Calibri"/>
                <a:cs typeface="Calibri"/>
                <a:sym typeface="Calibri"/>
              </a:rPr>
              <a:t>Biasanya merebak menerusi sistem rangkaian seperti  e-mel dan      perkongsian folder</a:t>
            </a:r>
          </a:p>
          <a:p>
            <a:pPr indent="-342900" lvl="0" marL="457200" rtl="0">
              <a:lnSpc>
                <a:spcPct val="115000"/>
              </a:lnSpc>
              <a:spcBef>
                <a:spcPts val="600"/>
              </a:spcBef>
              <a:buSzPct val="100000"/>
              <a:buChar char="★"/>
            </a:pPr>
            <a:r>
              <a:rPr lang="en" sz="1800">
                <a:latin typeface="Calibri"/>
                <a:ea typeface="Calibri"/>
                <a:cs typeface="Calibri"/>
                <a:sym typeface="Calibri"/>
              </a:rPr>
              <a:t>Boleh juga merebak seperti virus iaitu menerusi disket, hary drive dan lain-lain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1023200" y="184075"/>
            <a:ext cx="5651700"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Ancaman keselamatan komputer</a:t>
            </a:r>
          </a:p>
          <a:p>
            <a:pPr>
              <a:spcBef>
                <a:spcPts val="0"/>
              </a:spcBef>
              <a:buNone/>
            </a:pPr>
            <a:r>
              <a:t/>
            </a:r>
            <a:endParaRPr/>
          </a:p>
        </p:txBody>
      </p:sp>
      <p:sp>
        <p:nvSpPr>
          <p:cNvPr id="100" name="Shape 100"/>
          <p:cNvSpPr txBox="1"/>
          <p:nvPr>
            <p:ph idx="1" type="body"/>
          </p:nvPr>
        </p:nvSpPr>
        <p:spPr>
          <a:xfrm>
            <a:off x="82425" y="1043800"/>
            <a:ext cx="9102900" cy="3427200"/>
          </a:xfrm>
          <a:prstGeom prst="rect">
            <a:avLst/>
          </a:prstGeom>
        </p:spPr>
        <p:txBody>
          <a:bodyPr anchorCtr="0" anchor="t" bIns="91425" lIns="91425" rIns="91425" tIns="91425">
            <a:noAutofit/>
          </a:bodyPr>
          <a:lstStyle/>
          <a:p>
            <a:pPr rtl="0">
              <a:spcBef>
                <a:spcPts val="700"/>
              </a:spcBef>
              <a:spcAft>
                <a:spcPts val="0"/>
              </a:spcAft>
              <a:buNone/>
            </a:pPr>
            <a:r>
              <a:rPr lang="en" sz="1400">
                <a:solidFill>
                  <a:srgbClr val="000000"/>
                </a:solidFill>
                <a:latin typeface="Calibri"/>
                <a:ea typeface="Calibri"/>
                <a:cs typeface="Calibri"/>
                <a:sym typeface="Calibri"/>
              </a:rPr>
              <a:t> </a:t>
            </a:r>
            <a:r>
              <a:rPr lang="en">
                <a:solidFill>
                  <a:srgbClr val="000000"/>
                </a:solidFill>
                <a:latin typeface="Times New Roman"/>
                <a:ea typeface="Times New Roman"/>
                <a:cs typeface="Times New Roman"/>
                <a:sym typeface="Times New Roman"/>
              </a:rPr>
              <a:t> Trojan Horse</a:t>
            </a:r>
          </a:p>
          <a:p>
            <a:pPr indent="-228600" lvl="0" marL="457200" rtl="0">
              <a:spcBef>
                <a:spcPts val="600"/>
              </a:spcBef>
              <a:spcAft>
                <a:spcPts val="0"/>
              </a:spcAft>
              <a:buClr>
                <a:srgbClr val="000000"/>
              </a:buClr>
              <a:buFont typeface="Times New Roman"/>
              <a:buChar char="★"/>
            </a:pPr>
            <a:r>
              <a:rPr lang="en">
                <a:solidFill>
                  <a:srgbClr val="000000"/>
                </a:solidFill>
                <a:latin typeface="Times New Roman"/>
                <a:ea typeface="Times New Roman"/>
                <a:cs typeface="Times New Roman"/>
                <a:sym typeface="Times New Roman"/>
              </a:rPr>
              <a:t>Program yang menyamar sebagai mesej atau program tertentu untuk memperdaya pengguna</a:t>
            </a:r>
          </a:p>
          <a:p>
            <a:pPr indent="-228600" lvl="0" marL="457200" rtl="0">
              <a:spcBef>
                <a:spcPts val="500"/>
              </a:spcBef>
              <a:spcAft>
                <a:spcPts val="0"/>
              </a:spcAft>
              <a:buClr>
                <a:srgbClr val="000000"/>
              </a:buClr>
              <a:buFont typeface="Times New Roman"/>
              <a:buChar char="★"/>
            </a:pPr>
            <a:r>
              <a:rPr lang="en">
                <a:solidFill>
                  <a:srgbClr val="000000"/>
                </a:solidFill>
                <a:latin typeface="Times New Roman"/>
                <a:ea typeface="Times New Roman"/>
                <a:cs typeface="Times New Roman"/>
                <a:sym typeface="Times New Roman"/>
              </a:rPr>
              <a:t>Contohnya ‘pop up’ mesej yang keluar ketika pengguna   sedang melayari internet dengan menyatakan komputer   pengguna mungkin dijangkiti virus dan meminta   pengguna klik pada pautan atau butang tertentu di mesej   tersebut untuk memuat turun perisian yang boleh   membantu pengguna mengimbas komputer yang   digunakan.</a:t>
            </a:r>
          </a:p>
          <a:p>
            <a:pPr indent="-228600" lvl="0" marL="457200" rtl="0">
              <a:spcBef>
                <a:spcPts val="700"/>
              </a:spcBef>
              <a:spcAft>
                <a:spcPts val="0"/>
              </a:spcAft>
              <a:buClr>
                <a:srgbClr val="000000"/>
              </a:buClr>
              <a:buFont typeface="Arial"/>
              <a:buChar char="★"/>
            </a:pPr>
            <a:r>
              <a:rPr lang="en">
                <a:solidFill>
                  <a:srgbClr val="000000"/>
                </a:solidFill>
                <a:latin typeface="Calibri"/>
                <a:ea typeface="Calibri"/>
                <a:cs typeface="Calibri"/>
                <a:sym typeface="Calibri"/>
              </a:rPr>
              <a:t>Pengguna akan keliru dan segera mengikut arahan tersebut. Ini membolehkan ‘trojan horse’ dimuat turun ke dalam komputer pengguna dan seterusnya mengambil alih tugas mengawal komputer daripada pengguna</a:t>
            </a:r>
          </a:p>
          <a:p>
            <a:pPr indent="-228600" lvl="0" marL="457200" rtl="0">
              <a:lnSpc>
                <a:spcPct val="100000"/>
              </a:lnSpc>
              <a:spcBef>
                <a:spcPts val="0"/>
              </a:spcBef>
              <a:spcAft>
                <a:spcPts val="0"/>
              </a:spcAft>
              <a:buClr>
                <a:srgbClr val="000000"/>
              </a:buClr>
              <a:buFont typeface="Calibri"/>
              <a:buChar char="★"/>
            </a:pPr>
            <a:r>
              <a:rPr lang="en">
                <a:solidFill>
                  <a:srgbClr val="000000"/>
                </a:solidFill>
                <a:latin typeface="Calibri"/>
                <a:ea typeface="Calibri"/>
                <a:cs typeface="Calibri"/>
                <a:sym typeface="Calibri"/>
              </a:rPr>
              <a:t>Ianya menganggu sistem komputer dan boleh juga digunakan oleh ‘hacker’ untuk menceroboh komputer tersebut.</a:t>
            </a:r>
          </a:p>
          <a:p>
            <a:pPr>
              <a:spcBef>
                <a:spcPts val="0"/>
              </a:spcBef>
              <a:buNone/>
            </a:pPr>
            <a:r>
              <a:t/>
            </a:r>
            <a:endParaRPr/>
          </a:p>
        </p:txBody>
      </p:sp>
      <p:pic>
        <p:nvPicPr>
          <p:cNvPr id="101" name="Shape 101"/>
          <p:cNvPicPr preferRelativeResize="0"/>
          <p:nvPr/>
        </p:nvPicPr>
        <p:blipFill>
          <a:blip r:embed="rId3">
            <a:alphaModFix amt="52999"/>
          </a:blip>
          <a:stretch>
            <a:fillRect/>
          </a:stretch>
        </p:blipFill>
        <p:spPr>
          <a:xfrm>
            <a:off x="6723000" y="0"/>
            <a:ext cx="2421000" cy="163132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Ancaman keselamatan komputer</a:t>
            </a:r>
          </a:p>
          <a:p>
            <a:pPr rtl="0">
              <a:spcBef>
                <a:spcPts val="0"/>
              </a:spcBef>
              <a:buNone/>
            </a:pPr>
            <a:r>
              <a:t/>
            </a:r>
            <a:endParaRPr/>
          </a:p>
          <a:p>
            <a:pPr>
              <a:spcBef>
                <a:spcPts val="0"/>
              </a:spcBef>
              <a:buNone/>
            </a:pPr>
            <a:r>
              <a:t/>
            </a:r>
            <a:endParaRPr/>
          </a:p>
        </p:txBody>
      </p:sp>
      <p:pic>
        <p:nvPicPr>
          <p:cNvPr id="107" name="Shape 107"/>
          <p:cNvPicPr preferRelativeResize="0"/>
          <p:nvPr/>
        </p:nvPicPr>
        <p:blipFill>
          <a:blip r:embed="rId3">
            <a:alphaModFix amt="20000"/>
          </a:blip>
          <a:stretch>
            <a:fillRect/>
          </a:stretch>
        </p:blipFill>
        <p:spPr>
          <a:xfrm>
            <a:off x="350225" y="1268200"/>
            <a:ext cx="6051974" cy="3607450"/>
          </a:xfrm>
          <a:prstGeom prst="rect">
            <a:avLst/>
          </a:prstGeom>
          <a:noFill/>
          <a:ln>
            <a:noFill/>
          </a:ln>
        </p:spPr>
      </p:pic>
      <p:sp>
        <p:nvSpPr>
          <p:cNvPr id="108" name="Shape 108"/>
          <p:cNvSpPr txBox="1"/>
          <p:nvPr/>
        </p:nvSpPr>
        <p:spPr>
          <a:xfrm>
            <a:off x="405175" y="1435225"/>
            <a:ext cx="8013899" cy="3000000"/>
          </a:xfrm>
          <a:prstGeom prst="rect">
            <a:avLst/>
          </a:prstGeom>
          <a:noFill/>
          <a:ln>
            <a:noFill/>
          </a:ln>
        </p:spPr>
        <p:txBody>
          <a:bodyPr anchorCtr="0" anchor="ctr" bIns="91425" lIns="91425" rIns="91425" tIns="91425">
            <a:noAutofit/>
          </a:bodyPr>
          <a:lstStyle/>
          <a:p>
            <a:pPr lvl="0" rtl="0">
              <a:lnSpc>
                <a:spcPct val="115000"/>
              </a:lnSpc>
              <a:spcBef>
                <a:spcPts val="600"/>
              </a:spcBef>
              <a:buNone/>
            </a:pPr>
            <a:r>
              <a:rPr lang="en" sz="2400">
                <a:latin typeface="Calibri"/>
                <a:ea typeface="Calibri"/>
                <a:cs typeface="Calibri"/>
                <a:sym typeface="Calibri"/>
              </a:rPr>
              <a:t>Adware</a:t>
            </a:r>
          </a:p>
          <a:p>
            <a:pPr indent="-381000" lvl="0" marL="457200" rtl="0">
              <a:lnSpc>
                <a:spcPct val="115000"/>
              </a:lnSpc>
              <a:spcBef>
                <a:spcPts val="600"/>
              </a:spcBef>
              <a:buClr>
                <a:srgbClr val="000000"/>
              </a:buClr>
              <a:buSzPct val="100000"/>
              <a:buFont typeface="Open Sans"/>
              <a:buChar char="➢"/>
            </a:pPr>
            <a:r>
              <a:rPr lang="en" sz="2400"/>
              <a:t>-</a:t>
            </a:r>
            <a:r>
              <a:rPr lang="en" sz="2400">
                <a:latin typeface="Calibri"/>
                <a:ea typeface="Calibri"/>
                <a:cs typeface="Calibri"/>
                <a:sym typeface="Calibri"/>
              </a:rPr>
              <a:t>Program yang menyebabkan paparan berkaitan pengiklanan di dalam komputer pengguna secara berterusan tanpa ‘kerelaan’ pengguna</a:t>
            </a:r>
          </a:p>
          <a:p>
            <a:pPr indent="-381000" lvl="0" marL="457200" rtl="0">
              <a:lnSpc>
                <a:spcPct val="115000"/>
              </a:lnSpc>
              <a:spcBef>
                <a:spcPts val="600"/>
              </a:spcBef>
              <a:buClr>
                <a:srgbClr val="000000"/>
              </a:buClr>
              <a:buSzPct val="100000"/>
              <a:buFont typeface="Open Sans"/>
              <a:buChar char="➢"/>
            </a:pPr>
            <a:r>
              <a:rPr lang="en" sz="2400"/>
              <a:t>-</a:t>
            </a:r>
            <a:r>
              <a:rPr lang="en" sz="2400">
                <a:latin typeface="Calibri"/>
                <a:ea typeface="Calibri"/>
                <a:cs typeface="Calibri"/>
                <a:sym typeface="Calibri"/>
              </a:rPr>
              <a:t>Ianya dimuat turun secara disedari atau tidak menerusi ‘shareware’ atau ‘freeware’, e-mail atau ‘instant messenger’.</a:t>
            </a:r>
          </a:p>
        </p:txBody>
      </p:sp>
      <p:pic>
        <p:nvPicPr>
          <p:cNvPr id="109" name="Shape 109"/>
          <p:cNvPicPr preferRelativeResize="0"/>
          <p:nvPr/>
        </p:nvPicPr>
        <p:blipFill>
          <a:blip r:embed="rId4">
            <a:alphaModFix amt="20000"/>
          </a:blip>
          <a:stretch>
            <a:fillRect/>
          </a:stretch>
        </p:blipFill>
        <p:spPr>
          <a:xfrm>
            <a:off x="6571875" y="2444700"/>
            <a:ext cx="2572125" cy="26438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599" cy="707399"/>
          </a:xfrm>
          <a:prstGeom prst="rect">
            <a:avLst/>
          </a:prstGeom>
        </p:spPr>
        <p:txBody>
          <a:bodyPr anchorCtr="0" anchor="t" bIns="91425" lIns="91425" rIns="91425" tIns="91425">
            <a:noAutofit/>
          </a:bodyPr>
          <a:lstStyle/>
          <a:p>
            <a:pPr rtl="0" algn="ctr">
              <a:spcBef>
                <a:spcPts val="0"/>
              </a:spcBef>
              <a:buNone/>
            </a:pPr>
            <a:r>
              <a:rPr lang="en">
                <a:solidFill>
                  <a:srgbClr val="000000"/>
                </a:solidFill>
                <a:latin typeface="Lobster"/>
                <a:ea typeface="Lobster"/>
                <a:cs typeface="Lobster"/>
                <a:sym typeface="Lobster"/>
              </a:rPr>
              <a:t>Ancaman keselamatan komputer</a:t>
            </a:r>
          </a:p>
          <a:p>
            <a:pPr>
              <a:spcBef>
                <a:spcPts val="0"/>
              </a:spcBef>
              <a:buNone/>
            </a:pPr>
            <a:r>
              <a:t/>
            </a:r>
            <a:endParaRPr/>
          </a:p>
        </p:txBody>
      </p:sp>
      <p:sp>
        <p:nvSpPr>
          <p:cNvPr id="115" name="Shape 115"/>
          <p:cNvSpPr txBox="1"/>
          <p:nvPr>
            <p:ph idx="1" type="body"/>
          </p:nvPr>
        </p:nvSpPr>
        <p:spPr>
          <a:xfrm>
            <a:off x="311700" y="1084725"/>
            <a:ext cx="8520599" cy="3302700"/>
          </a:xfrm>
          <a:prstGeom prst="rect">
            <a:avLst/>
          </a:prstGeom>
        </p:spPr>
        <p:txBody>
          <a:bodyPr anchorCtr="0" anchor="t" bIns="91425" lIns="91425" rIns="91425" tIns="91425">
            <a:noAutofit/>
          </a:bodyPr>
          <a:lstStyle/>
          <a:p>
            <a:pPr rtl="0">
              <a:spcBef>
                <a:spcPts val="700"/>
              </a:spcBef>
              <a:spcAft>
                <a:spcPts val="0"/>
              </a:spcAft>
              <a:buNone/>
            </a:pPr>
            <a:r>
              <a:rPr lang="en" sz="2400">
                <a:solidFill>
                  <a:srgbClr val="000000"/>
                </a:solidFill>
                <a:latin typeface="Times New Roman"/>
                <a:ea typeface="Times New Roman"/>
                <a:cs typeface="Times New Roman"/>
                <a:sym typeface="Times New Roman"/>
              </a:rPr>
              <a:t>Spyware</a:t>
            </a:r>
          </a:p>
          <a:p>
            <a:pPr indent="-381000" lvl="0" marL="457200" rtl="0">
              <a:spcBef>
                <a:spcPts val="700"/>
              </a:spcBef>
              <a:spcAft>
                <a:spcPts val="0"/>
              </a:spcAft>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Satu program yang berupaya mengintip dan mengimbas maklumat yang terdapat di dalam komputer pengguna dan aktiviti-aktiviti yang sering dilakukan menerusi talian internet</a:t>
            </a:r>
          </a:p>
          <a:p>
            <a:pPr indent="-381000" lvl="0" marL="457200" rtl="0">
              <a:spcBef>
                <a:spcPts val="700"/>
              </a:spcBef>
              <a:spcAft>
                <a:spcPts val="0"/>
              </a:spcAft>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Maklumat yang dikumpul biasanya ‘password’, ‘account numbers’, ‘personal information’ dan lain-lain</a:t>
            </a:r>
          </a:p>
          <a:p>
            <a:pPr indent="-381000" lvl="0" marL="457200" rtl="0">
              <a:spcBef>
                <a:spcPts val="700"/>
              </a:spcBef>
              <a:spcAft>
                <a:spcPts val="0"/>
              </a:spcAft>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Biasanya diguna bersama adware dan trojan horse.</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FEFEF"/>
        </a:solidFill>
      </p:bgPr>
    </p:bg>
    <p:spTree>
      <p:nvGrpSpPr>
        <p:cNvPr id="119" name="Shape 119"/>
        <p:cNvGrpSpPr/>
        <p:nvPr/>
      </p:nvGrpSpPr>
      <p:grpSpPr>
        <a:xfrm>
          <a:off x="0" y="0"/>
          <a:ext cx="0" cy="0"/>
          <a:chOff x="0" y="0"/>
          <a:chExt cx="0" cy="0"/>
        </a:xfrm>
      </p:grpSpPr>
      <p:sp>
        <p:nvSpPr>
          <p:cNvPr id="120" name="Shape 120"/>
          <p:cNvSpPr txBox="1"/>
          <p:nvPr>
            <p:ph type="title"/>
          </p:nvPr>
        </p:nvSpPr>
        <p:spPr>
          <a:xfrm>
            <a:off x="311700" y="125775"/>
            <a:ext cx="8520599" cy="707399"/>
          </a:xfrm>
          <a:prstGeom prst="rect">
            <a:avLst/>
          </a:prstGeom>
        </p:spPr>
        <p:txBody>
          <a:bodyPr anchorCtr="0" anchor="t" bIns="91425" lIns="91425" rIns="91425" tIns="91425">
            <a:noAutofit/>
          </a:bodyPr>
          <a:lstStyle/>
          <a:p>
            <a:pPr lvl="0" rtl="0" algn="ctr">
              <a:spcBef>
                <a:spcPts val="0"/>
              </a:spcBef>
              <a:buClr>
                <a:srgbClr val="000000"/>
              </a:buClr>
              <a:buSzPct val="25000"/>
              <a:buFont typeface="Verdana"/>
              <a:buNone/>
            </a:pPr>
            <a:r>
              <a:rPr b="0" lang="en" sz="2400">
                <a:solidFill>
                  <a:srgbClr val="000000"/>
                </a:solidFill>
                <a:latin typeface="Lobster"/>
                <a:ea typeface="Lobster"/>
                <a:cs typeface="Lobster"/>
                <a:sym typeface="Lobster"/>
              </a:rPr>
              <a:t>Langkah menangani masalah komputer</a:t>
            </a:r>
          </a:p>
        </p:txBody>
      </p:sp>
      <p:sp>
        <p:nvSpPr>
          <p:cNvPr id="121" name="Shape 121"/>
          <p:cNvSpPr txBox="1"/>
          <p:nvPr/>
        </p:nvSpPr>
        <p:spPr>
          <a:xfrm>
            <a:off x="1213150" y="1426000"/>
            <a:ext cx="1319700" cy="6030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22" name="Shape 122"/>
          <p:cNvSpPr txBox="1"/>
          <p:nvPr/>
        </p:nvSpPr>
        <p:spPr>
          <a:xfrm>
            <a:off x="1365550" y="1578400"/>
            <a:ext cx="1319700" cy="6030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123" name="Shape 123"/>
          <p:cNvSpPr txBox="1"/>
          <p:nvPr/>
        </p:nvSpPr>
        <p:spPr>
          <a:xfrm>
            <a:off x="2297450" y="612050"/>
            <a:ext cx="4646700" cy="4413599"/>
          </a:xfrm>
          <a:prstGeom prst="rect">
            <a:avLst/>
          </a:prstGeom>
          <a:noFill/>
          <a:ln>
            <a:noFill/>
          </a:ln>
        </p:spPr>
        <p:txBody>
          <a:bodyPr anchorCtr="0" anchor="ctr" bIns="91425" lIns="91425" rIns="91425" tIns="91425">
            <a:noAutofit/>
          </a:bodyPr>
          <a:lstStyle/>
          <a:p>
            <a:pPr lvl="0" rtl="0" algn="l">
              <a:lnSpc>
                <a:spcPct val="100000"/>
              </a:lnSpc>
              <a:spcBef>
                <a:spcPts val="600"/>
              </a:spcBef>
              <a:spcAft>
                <a:spcPts val="600"/>
              </a:spcAft>
              <a:buNone/>
            </a:pPr>
            <a:r>
              <a:rPr b="1" lang="en" sz="1800"/>
              <a:t>Langkah-langkah keselamatan komputer</a:t>
            </a:r>
          </a:p>
          <a:p>
            <a:pPr lvl="0" rtl="0">
              <a:lnSpc>
                <a:spcPct val="100000"/>
              </a:lnSpc>
              <a:spcBef>
                <a:spcPts val="600"/>
              </a:spcBef>
              <a:spcAft>
                <a:spcPts val="600"/>
              </a:spcAft>
              <a:buNone/>
            </a:pPr>
            <a:r>
              <a:rPr lang="en" sz="1800"/>
              <a:t>1.</a:t>
            </a:r>
            <a:r>
              <a:rPr lang="en" sz="1800">
                <a:latin typeface="Times New Roman"/>
                <a:ea typeface="Times New Roman"/>
                <a:cs typeface="Times New Roman"/>
                <a:sym typeface="Times New Roman"/>
              </a:rPr>
              <a:t>    </a:t>
            </a:r>
            <a:r>
              <a:rPr lang="en" sz="1800"/>
              <a:t>Kata Laluan (Password)</a:t>
            </a:r>
          </a:p>
          <a:p>
            <a:pPr lvl="0" rtl="0">
              <a:lnSpc>
                <a:spcPct val="100000"/>
              </a:lnSpc>
              <a:spcBef>
                <a:spcPts val="600"/>
              </a:spcBef>
              <a:spcAft>
                <a:spcPts val="600"/>
              </a:spcAft>
              <a:buNone/>
            </a:pPr>
            <a:r>
              <a:rPr lang="en" sz="1800"/>
              <a:t>2.</a:t>
            </a:r>
            <a:r>
              <a:rPr lang="en" sz="1800">
                <a:latin typeface="Times New Roman"/>
                <a:ea typeface="Times New Roman"/>
                <a:cs typeface="Times New Roman"/>
                <a:sym typeface="Times New Roman"/>
              </a:rPr>
              <a:t>    </a:t>
            </a:r>
            <a:r>
              <a:rPr lang="en" sz="1800"/>
              <a:t>Email</a:t>
            </a:r>
          </a:p>
          <a:p>
            <a:pPr lvl="0" rtl="0">
              <a:lnSpc>
                <a:spcPct val="100000"/>
              </a:lnSpc>
              <a:spcBef>
                <a:spcPts val="600"/>
              </a:spcBef>
              <a:spcAft>
                <a:spcPts val="600"/>
              </a:spcAft>
              <a:buNone/>
            </a:pPr>
            <a:r>
              <a:rPr lang="en" sz="1800"/>
              <a:t>3.</a:t>
            </a:r>
            <a:r>
              <a:rPr lang="en" sz="1800">
                <a:latin typeface="Times New Roman"/>
                <a:ea typeface="Times New Roman"/>
                <a:cs typeface="Times New Roman"/>
                <a:sym typeface="Times New Roman"/>
              </a:rPr>
              <a:t>    </a:t>
            </a:r>
            <a:r>
              <a:rPr lang="en" sz="1800"/>
              <a:t>Perisian Anti Virus</a:t>
            </a:r>
          </a:p>
          <a:p>
            <a:pPr lvl="0" rtl="0">
              <a:lnSpc>
                <a:spcPct val="100000"/>
              </a:lnSpc>
              <a:spcBef>
                <a:spcPts val="600"/>
              </a:spcBef>
              <a:spcAft>
                <a:spcPts val="600"/>
              </a:spcAft>
              <a:buNone/>
            </a:pPr>
            <a:r>
              <a:rPr lang="en" sz="1800"/>
              <a:t>4.</a:t>
            </a:r>
            <a:r>
              <a:rPr lang="en" sz="1800">
                <a:latin typeface="Times New Roman"/>
                <a:ea typeface="Times New Roman"/>
                <a:cs typeface="Times New Roman"/>
                <a:sym typeface="Times New Roman"/>
              </a:rPr>
              <a:t>    </a:t>
            </a:r>
            <a:r>
              <a:rPr lang="en" sz="1800"/>
              <a:t>Firewall</a:t>
            </a:r>
          </a:p>
          <a:p>
            <a:pPr lvl="0" rtl="0">
              <a:lnSpc>
                <a:spcPct val="100000"/>
              </a:lnSpc>
              <a:spcBef>
                <a:spcPts val="600"/>
              </a:spcBef>
              <a:spcAft>
                <a:spcPts val="600"/>
              </a:spcAft>
              <a:buNone/>
            </a:pPr>
            <a:r>
              <a:rPr lang="en" sz="1800"/>
              <a:t>5.   </a:t>
            </a:r>
            <a:r>
              <a:rPr lang="en" sz="1800">
                <a:latin typeface="Times New Roman"/>
                <a:ea typeface="Times New Roman"/>
                <a:cs typeface="Times New Roman"/>
                <a:sym typeface="Times New Roman"/>
              </a:rPr>
              <a:t> </a:t>
            </a:r>
            <a:r>
              <a:rPr lang="en" sz="1800"/>
              <a:t>Salinan Fail (Backup File)</a:t>
            </a:r>
          </a:p>
          <a:p>
            <a:pPr rtl="0">
              <a:lnSpc>
                <a:spcPct val="100000"/>
              </a:lnSpc>
              <a:spcBef>
                <a:spcPts val="600"/>
              </a:spcBef>
              <a:spcAft>
                <a:spcPts val="600"/>
              </a:spcAft>
              <a:buNone/>
            </a:pPr>
            <a:r>
              <a:rPr lang="en" sz="1800"/>
              <a:t>6.  </a:t>
            </a:r>
            <a:r>
              <a:rPr lang="en" sz="1800">
                <a:latin typeface="Times New Roman"/>
                <a:ea typeface="Times New Roman"/>
                <a:cs typeface="Times New Roman"/>
                <a:sym typeface="Times New Roman"/>
              </a:rPr>
              <a:t>  </a:t>
            </a:r>
            <a:r>
              <a:rPr lang="en" sz="1800"/>
              <a:t>Kemaskini Perisian</a:t>
            </a:r>
          </a:p>
          <a:p>
            <a:pPr lvl="0" rtl="0">
              <a:lnSpc>
                <a:spcPct val="100000"/>
              </a:lnSpc>
              <a:spcBef>
                <a:spcPts val="600"/>
              </a:spcBef>
              <a:spcAft>
                <a:spcPts val="600"/>
              </a:spcAft>
              <a:buNone/>
            </a:pPr>
            <a:r>
              <a:rPr lang="en" sz="1800"/>
              <a:t>7.	Capaian Data</a:t>
            </a:r>
          </a:p>
          <a:p>
            <a:pPr lvl="0" rtl="0">
              <a:lnSpc>
                <a:spcPct val="100000"/>
              </a:lnSpc>
              <a:spcBef>
                <a:spcPts val="600"/>
              </a:spcBef>
              <a:spcAft>
                <a:spcPts val="600"/>
              </a:spcAft>
              <a:buNone/>
            </a:pPr>
            <a:r>
              <a:t/>
            </a:r>
            <a:endParaRPr sz="1800">
              <a:solidFill>
                <a:srgbClr val="FF9900"/>
              </a:solidFil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